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Barlow Condensed Semi-Bold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Bebas Neue Bold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Open Sans" panose="020B0606030504020204" pitchFamily="34" charset="0"/>
      <p:regular r:id="rId30"/>
    </p:embeddedFont>
    <p:embeddedFont>
      <p:font typeface="Open Sans Bold" panose="020B0604020202020204" charset="0"/>
      <p:regular r:id="rId31"/>
    </p:embeddedFont>
    <p:embeddedFont>
      <p:font typeface="Poppins" panose="00000500000000000000" pitchFamily="2" charset="0"/>
      <p:regular r:id="rId32"/>
    </p:embeddedFont>
    <p:embeddedFont>
      <p:font typeface="Poppins Bold" panose="020B0604020202020204" charset="0"/>
      <p:regular r:id="rId33"/>
    </p:embeddedFont>
    <p:embeddedFont>
      <p:font typeface="Poppins Bold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61364"/>
            <a:ext cx="11331329" cy="1806966"/>
            <a:chOff x="0" y="0"/>
            <a:chExt cx="2984383" cy="475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4383" cy="475909"/>
            </a:xfrm>
            <a:custGeom>
              <a:avLst/>
              <a:gdLst/>
              <a:ahLst/>
              <a:cxnLst/>
              <a:rect l="l" t="t" r="r" b="b"/>
              <a:pathLst>
                <a:path w="2984383" h="475909">
                  <a:moveTo>
                    <a:pt x="0" y="0"/>
                  </a:moveTo>
                  <a:lnTo>
                    <a:pt x="2984383" y="0"/>
                  </a:lnTo>
                  <a:lnTo>
                    <a:pt x="2984383" y="475909"/>
                  </a:lnTo>
                  <a:lnTo>
                    <a:pt x="0" y="47590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84383" cy="51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98090" y="4861364"/>
            <a:ext cx="2689910" cy="1806966"/>
            <a:chOff x="0" y="0"/>
            <a:chExt cx="708454" cy="4759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8454" cy="475909"/>
            </a:xfrm>
            <a:custGeom>
              <a:avLst/>
              <a:gdLst/>
              <a:ahLst/>
              <a:cxnLst/>
              <a:rect l="l" t="t" r="r" b="b"/>
              <a:pathLst>
                <a:path w="708454" h="475909">
                  <a:moveTo>
                    <a:pt x="0" y="0"/>
                  </a:moveTo>
                  <a:lnTo>
                    <a:pt x="708454" y="0"/>
                  </a:lnTo>
                  <a:lnTo>
                    <a:pt x="708454" y="475909"/>
                  </a:lnTo>
                  <a:lnTo>
                    <a:pt x="0" y="47590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8454" cy="51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15829" y="842810"/>
            <a:ext cx="4697761" cy="8790756"/>
            <a:chOff x="0" y="0"/>
            <a:chExt cx="3995420" cy="74764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95420" cy="7475220"/>
            </a:xfrm>
            <a:custGeom>
              <a:avLst/>
              <a:gdLst/>
              <a:ahLst/>
              <a:cxnLst/>
              <a:rect l="l" t="t" r="r" b="b"/>
              <a:pathLst>
                <a:path w="3995420" h="7475220">
                  <a:moveTo>
                    <a:pt x="287020" y="6818630"/>
                  </a:moveTo>
                  <a:lnTo>
                    <a:pt x="0" y="6818630"/>
                  </a:lnTo>
                  <a:lnTo>
                    <a:pt x="0" y="742950"/>
                  </a:lnTo>
                  <a:lnTo>
                    <a:pt x="287020" y="742950"/>
                  </a:lnTo>
                  <a:lnTo>
                    <a:pt x="287020" y="6818630"/>
                  </a:lnTo>
                  <a:close/>
                  <a:moveTo>
                    <a:pt x="683260" y="438150"/>
                  </a:moveTo>
                  <a:lnTo>
                    <a:pt x="327660" y="438150"/>
                  </a:lnTo>
                  <a:lnTo>
                    <a:pt x="327660" y="7113270"/>
                  </a:lnTo>
                  <a:lnTo>
                    <a:pt x="683260" y="7113270"/>
                  </a:lnTo>
                  <a:lnTo>
                    <a:pt x="683260" y="438150"/>
                  </a:lnTo>
                  <a:close/>
                  <a:moveTo>
                    <a:pt x="988060" y="0"/>
                  </a:moveTo>
                  <a:lnTo>
                    <a:pt x="796290" y="0"/>
                  </a:lnTo>
                  <a:lnTo>
                    <a:pt x="796290" y="7103110"/>
                  </a:lnTo>
                  <a:lnTo>
                    <a:pt x="988060" y="7103110"/>
                  </a:lnTo>
                  <a:lnTo>
                    <a:pt x="988060" y="0"/>
                  </a:lnTo>
                  <a:close/>
                  <a:moveTo>
                    <a:pt x="3354070" y="6370320"/>
                  </a:moveTo>
                  <a:lnTo>
                    <a:pt x="3641090" y="6370320"/>
                  </a:lnTo>
                  <a:lnTo>
                    <a:pt x="3641090" y="294640"/>
                  </a:lnTo>
                  <a:lnTo>
                    <a:pt x="3354070" y="294640"/>
                  </a:lnTo>
                  <a:lnTo>
                    <a:pt x="3354070" y="6370320"/>
                  </a:lnTo>
                  <a:close/>
                  <a:moveTo>
                    <a:pt x="3708400" y="6404610"/>
                  </a:moveTo>
                  <a:lnTo>
                    <a:pt x="3995420" y="6404610"/>
                  </a:lnTo>
                  <a:lnTo>
                    <a:pt x="3995420" y="1520190"/>
                  </a:lnTo>
                  <a:lnTo>
                    <a:pt x="3708400" y="1520190"/>
                  </a:lnTo>
                  <a:lnTo>
                    <a:pt x="3708400" y="6404610"/>
                  </a:lnTo>
                  <a:close/>
                  <a:moveTo>
                    <a:pt x="2956560" y="6675120"/>
                  </a:moveTo>
                  <a:lnTo>
                    <a:pt x="3312160" y="6675120"/>
                  </a:lnTo>
                  <a:lnTo>
                    <a:pt x="3312160" y="0"/>
                  </a:lnTo>
                  <a:lnTo>
                    <a:pt x="2956560" y="0"/>
                  </a:lnTo>
                  <a:lnTo>
                    <a:pt x="2956560" y="6675120"/>
                  </a:lnTo>
                  <a:close/>
                  <a:moveTo>
                    <a:pt x="2653030" y="7113270"/>
                  </a:moveTo>
                  <a:lnTo>
                    <a:pt x="2844800" y="7113270"/>
                  </a:lnTo>
                  <a:lnTo>
                    <a:pt x="2844800" y="10160"/>
                  </a:lnTo>
                  <a:lnTo>
                    <a:pt x="2653030" y="10160"/>
                  </a:lnTo>
                  <a:lnTo>
                    <a:pt x="2653030" y="7113270"/>
                  </a:lnTo>
                  <a:close/>
                  <a:moveTo>
                    <a:pt x="1264920" y="372110"/>
                  </a:moveTo>
                  <a:lnTo>
                    <a:pt x="1073150" y="372110"/>
                  </a:lnTo>
                  <a:lnTo>
                    <a:pt x="1073150" y="7475220"/>
                  </a:lnTo>
                  <a:lnTo>
                    <a:pt x="1264920" y="7475220"/>
                  </a:lnTo>
                  <a:lnTo>
                    <a:pt x="1264920" y="372110"/>
                  </a:lnTo>
                  <a:close/>
                  <a:moveTo>
                    <a:pt x="2553970" y="148590"/>
                  </a:moveTo>
                  <a:lnTo>
                    <a:pt x="1315720" y="148590"/>
                  </a:lnTo>
                  <a:lnTo>
                    <a:pt x="1315720" y="7251700"/>
                  </a:lnTo>
                  <a:lnTo>
                    <a:pt x="2553970" y="7251700"/>
                  </a:lnTo>
                  <a:lnTo>
                    <a:pt x="2553970" y="148590"/>
                  </a:lnTo>
                  <a:close/>
                </a:path>
              </a:pathLst>
            </a:custGeom>
            <a:blipFill>
              <a:blip r:embed="rId2"/>
              <a:stretch>
                <a:fillRect l="-74729" r="-7472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818567" y="3699664"/>
            <a:ext cx="3297262" cy="6336406"/>
          </a:xfrm>
          <a:custGeom>
            <a:avLst/>
            <a:gdLst/>
            <a:ahLst/>
            <a:cxnLst/>
            <a:rect l="l" t="t" r="r" b="b"/>
            <a:pathLst>
              <a:path w="3297262" h="6336406">
                <a:moveTo>
                  <a:pt x="0" y="0"/>
                </a:moveTo>
                <a:lnTo>
                  <a:pt x="3297262" y="0"/>
                </a:lnTo>
                <a:lnTo>
                  <a:pt x="3297262" y="6336405"/>
                </a:lnTo>
                <a:lnTo>
                  <a:pt x="0" y="6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76300"/>
            <a:ext cx="2436515" cy="2045197"/>
          </a:xfrm>
          <a:custGeom>
            <a:avLst/>
            <a:gdLst/>
            <a:ahLst/>
            <a:cxnLst/>
            <a:rect l="l" t="t" r="r" b="b"/>
            <a:pathLst>
              <a:path w="2436515" h="2045197">
                <a:moveTo>
                  <a:pt x="0" y="0"/>
                </a:moveTo>
                <a:lnTo>
                  <a:pt x="2436515" y="0"/>
                </a:lnTo>
                <a:lnTo>
                  <a:pt x="2436515" y="2045197"/>
                </a:lnTo>
                <a:lnTo>
                  <a:pt x="0" y="204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00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583193" y="1461051"/>
            <a:ext cx="6856207" cy="894746"/>
            <a:chOff x="0" y="0"/>
            <a:chExt cx="8791633" cy="11929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2941" cy="910856"/>
            </a:xfrm>
            <a:custGeom>
              <a:avLst/>
              <a:gdLst/>
              <a:ahLst/>
              <a:cxnLst/>
              <a:rect l="l" t="t" r="r" b="b"/>
              <a:pathLst>
                <a:path w="2012941" h="910856">
                  <a:moveTo>
                    <a:pt x="0" y="0"/>
                  </a:moveTo>
                  <a:lnTo>
                    <a:pt x="2012941" y="0"/>
                  </a:lnTo>
                  <a:lnTo>
                    <a:pt x="2012941" y="910856"/>
                  </a:lnTo>
                  <a:lnTo>
                    <a:pt x="0" y="91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160447" y="-74677"/>
              <a:ext cx="6631186" cy="1267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 spc="-95" dirty="0">
                  <a:solidFill>
                    <a:srgbClr val="0779CB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BEST</a:t>
              </a:r>
              <a:r>
                <a:rPr lang="en-US" sz="5600" spc="-95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CONSTRUCTION OPC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3209095"/>
            <a:ext cx="6233378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COMPANY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13714"/>
            <a:ext cx="6099006" cy="165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PROFILE</a:t>
            </a:r>
          </a:p>
        </p:txBody>
      </p:sp>
      <p:sp>
        <p:nvSpPr>
          <p:cNvPr id="18" name="Freeform 18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9109" y="0"/>
            <a:ext cx="10288891" cy="4596721"/>
            <a:chOff x="0" y="0"/>
            <a:chExt cx="1594018" cy="712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4018" cy="712152"/>
            </a:xfrm>
            <a:custGeom>
              <a:avLst/>
              <a:gdLst/>
              <a:ahLst/>
              <a:cxnLst/>
              <a:rect l="l" t="t" r="r" b="b"/>
              <a:pathLst>
                <a:path w="1594018" h="712152">
                  <a:moveTo>
                    <a:pt x="0" y="0"/>
                  </a:moveTo>
                  <a:lnTo>
                    <a:pt x="1594018" y="0"/>
                  </a:lnTo>
                  <a:lnTo>
                    <a:pt x="1594018" y="712152"/>
                  </a:lnTo>
                  <a:lnTo>
                    <a:pt x="0" y="712152"/>
                  </a:lnTo>
                  <a:close/>
                </a:path>
              </a:pathLst>
            </a:custGeom>
            <a:blipFill>
              <a:blip r:embed="rId2"/>
              <a:stretch>
                <a:fillRect t="-20059" b="-478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551346"/>
            <a:ext cx="10650371" cy="7735654"/>
            <a:chOff x="0" y="0"/>
            <a:chExt cx="2805036" cy="2037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5036" cy="2037374"/>
            </a:xfrm>
            <a:custGeom>
              <a:avLst/>
              <a:gdLst/>
              <a:ahLst/>
              <a:cxnLst/>
              <a:rect l="l" t="t" r="r" b="b"/>
              <a:pathLst>
                <a:path w="2805036" h="2037374">
                  <a:moveTo>
                    <a:pt x="0" y="0"/>
                  </a:moveTo>
                  <a:lnTo>
                    <a:pt x="2805036" y="0"/>
                  </a:lnTo>
                  <a:lnTo>
                    <a:pt x="2805036" y="2037374"/>
                  </a:lnTo>
                  <a:lnTo>
                    <a:pt x="0" y="2037374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5036" cy="207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18288000" cy="1269660"/>
            <a:chOff x="0" y="0"/>
            <a:chExt cx="4816593" cy="334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34396"/>
            </a:xfrm>
            <a:custGeom>
              <a:avLst/>
              <a:gdLst/>
              <a:ahLst/>
              <a:cxnLst/>
              <a:rect l="l" t="t" r="r" b="b"/>
              <a:pathLst>
                <a:path w="4816592" h="334396">
                  <a:moveTo>
                    <a:pt x="0" y="0"/>
                  </a:moveTo>
                  <a:lnTo>
                    <a:pt x="4816592" y="0"/>
                  </a:lnTo>
                  <a:lnTo>
                    <a:pt x="4816592" y="334396"/>
                  </a:lnTo>
                  <a:lnTo>
                    <a:pt x="0" y="334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37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6566308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ENGINEERING AUDIT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150" y="2780621"/>
            <a:ext cx="10044334" cy="267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Fire Detection and Alarm System (FDAS)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Electrical Power and System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Mechanical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Structural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7222591"/>
            <a:ext cx="10650371" cy="3148600"/>
            <a:chOff x="0" y="0"/>
            <a:chExt cx="2805036" cy="8292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05036" cy="829261"/>
            </a:xfrm>
            <a:custGeom>
              <a:avLst/>
              <a:gdLst/>
              <a:ahLst/>
              <a:cxnLst/>
              <a:rect l="l" t="t" r="r" b="b"/>
              <a:pathLst>
                <a:path w="2805036" h="829261">
                  <a:moveTo>
                    <a:pt x="0" y="0"/>
                  </a:moveTo>
                  <a:lnTo>
                    <a:pt x="2805036" y="0"/>
                  </a:lnTo>
                  <a:lnTo>
                    <a:pt x="2805036" y="829261"/>
                  </a:lnTo>
                  <a:lnTo>
                    <a:pt x="0" y="829261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05036" cy="867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5699946"/>
            <a:ext cx="18288000" cy="1269660"/>
            <a:chOff x="0" y="0"/>
            <a:chExt cx="4816593" cy="3343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334396"/>
            </a:xfrm>
            <a:custGeom>
              <a:avLst/>
              <a:gdLst/>
              <a:ahLst/>
              <a:cxnLst/>
              <a:rect l="l" t="t" r="r" b="b"/>
              <a:pathLst>
                <a:path w="4816592" h="334396">
                  <a:moveTo>
                    <a:pt x="0" y="0"/>
                  </a:moveTo>
                  <a:lnTo>
                    <a:pt x="4816592" y="0"/>
                  </a:lnTo>
                  <a:lnTo>
                    <a:pt x="4816592" y="334396"/>
                  </a:lnTo>
                  <a:lnTo>
                    <a:pt x="0" y="334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37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5471346"/>
            <a:ext cx="16566308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AND COMMISSIONING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4150" y="7007706"/>
            <a:ext cx="10044334" cy="374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Fire Detection and Alarm System (FDAS)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Electrical Power and System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Mechanical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Structural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Plumbing and Sanitary</a:t>
            </a:r>
          </a:p>
          <a:p>
            <a:pPr algn="l">
              <a:lnSpc>
                <a:spcPts val="4200"/>
              </a:lnSpc>
            </a:pPr>
            <a:endParaRPr lang="en-US" sz="3000" spc="-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9109" y="0"/>
            <a:ext cx="10288891" cy="4596721"/>
            <a:chOff x="0" y="0"/>
            <a:chExt cx="1594018" cy="712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4018" cy="712152"/>
            </a:xfrm>
            <a:custGeom>
              <a:avLst/>
              <a:gdLst/>
              <a:ahLst/>
              <a:cxnLst/>
              <a:rect l="l" t="t" r="r" b="b"/>
              <a:pathLst>
                <a:path w="1594018" h="712152">
                  <a:moveTo>
                    <a:pt x="0" y="0"/>
                  </a:moveTo>
                  <a:lnTo>
                    <a:pt x="1594018" y="0"/>
                  </a:lnTo>
                  <a:lnTo>
                    <a:pt x="1594018" y="712152"/>
                  </a:lnTo>
                  <a:lnTo>
                    <a:pt x="0" y="712152"/>
                  </a:lnTo>
                  <a:close/>
                </a:path>
              </a:pathLst>
            </a:custGeom>
            <a:blipFill>
              <a:blip r:embed="rId2"/>
              <a:stretch>
                <a:fillRect t="-20059" b="-478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551346"/>
            <a:ext cx="10650371" cy="3148600"/>
            <a:chOff x="0" y="0"/>
            <a:chExt cx="2805036" cy="829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5036" cy="829261"/>
            </a:xfrm>
            <a:custGeom>
              <a:avLst/>
              <a:gdLst/>
              <a:ahLst/>
              <a:cxnLst/>
              <a:rect l="l" t="t" r="r" b="b"/>
              <a:pathLst>
                <a:path w="2805036" h="829261">
                  <a:moveTo>
                    <a:pt x="0" y="0"/>
                  </a:moveTo>
                  <a:lnTo>
                    <a:pt x="2805036" y="0"/>
                  </a:lnTo>
                  <a:lnTo>
                    <a:pt x="2805036" y="829261"/>
                  </a:lnTo>
                  <a:lnTo>
                    <a:pt x="0" y="829261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5036" cy="867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18288000" cy="1269660"/>
            <a:chOff x="0" y="0"/>
            <a:chExt cx="4816593" cy="334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34396"/>
            </a:xfrm>
            <a:custGeom>
              <a:avLst/>
              <a:gdLst/>
              <a:ahLst/>
              <a:cxnLst/>
              <a:rect l="l" t="t" r="r" b="b"/>
              <a:pathLst>
                <a:path w="4816592" h="334396">
                  <a:moveTo>
                    <a:pt x="0" y="0"/>
                  </a:moveTo>
                  <a:lnTo>
                    <a:pt x="4816592" y="0"/>
                  </a:lnTo>
                  <a:lnTo>
                    <a:pt x="4816592" y="334396"/>
                  </a:lnTo>
                  <a:lnTo>
                    <a:pt x="0" y="334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37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6566308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OTHER ENGINEERING 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150" y="2780621"/>
            <a:ext cx="10044334" cy="21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 Engineering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Management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Consultancy</a:t>
            </a:r>
          </a:p>
          <a:p>
            <a:pPr algn="l">
              <a:lnSpc>
                <a:spcPts val="4200"/>
              </a:lnSpc>
            </a:pPr>
            <a:endParaRPr lang="en-US" sz="3000" spc="-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2A0EDF0A-0DD8-2A5D-F900-50FF2A302440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15078" y="2378112"/>
            <a:ext cx="12391897" cy="6088272"/>
            <a:chOff x="0" y="0"/>
            <a:chExt cx="3263710" cy="16034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3710" cy="1603496"/>
            </a:xfrm>
            <a:custGeom>
              <a:avLst/>
              <a:gdLst/>
              <a:ahLst/>
              <a:cxnLst/>
              <a:rect l="l" t="t" r="r" b="b"/>
              <a:pathLst>
                <a:path w="3263710" h="1603496">
                  <a:moveTo>
                    <a:pt x="0" y="0"/>
                  </a:moveTo>
                  <a:lnTo>
                    <a:pt x="3263710" y="0"/>
                  </a:lnTo>
                  <a:lnTo>
                    <a:pt x="3263710" y="1603496"/>
                  </a:lnTo>
                  <a:lnTo>
                    <a:pt x="0" y="1603496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63710" cy="1641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78112"/>
            <a:ext cx="4155402" cy="6088272"/>
            <a:chOff x="0" y="0"/>
            <a:chExt cx="643780" cy="943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3780" cy="943233"/>
            </a:xfrm>
            <a:custGeom>
              <a:avLst/>
              <a:gdLst/>
              <a:ahLst/>
              <a:cxnLst/>
              <a:rect l="l" t="t" r="r" b="b"/>
              <a:pathLst>
                <a:path w="643780" h="943233">
                  <a:moveTo>
                    <a:pt x="0" y="0"/>
                  </a:moveTo>
                  <a:lnTo>
                    <a:pt x="643780" y="0"/>
                  </a:lnTo>
                  <a:lnTo>
                    <a:pt x="643780" y="943233"/>
                  </a:lnTo>
                  <a:lnTo>
                    <a:pt x="0" y="943233"/>
                  </a:lnTo>
                  <a:close/>
                </a:path>
              </a:pathLst>
            </a:custGeom>
            <a:blipFill>
              <a:blip r:embed="rId2"/>
              <a:stretch>
                <a:fillRect l="-59748" r="-5974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242406" y="8791575"/>
            <a:ext cx="3536986" cy="1181100"/>
            <a:chOff x="0" y="0"/>
            <a:chExt cx="931552" cy="311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1552" cy="311072"/>
            </a:xfrm>
            <a:custGeom>
              <a:avLst/>
              <a:gdLst/>
              <a:ahLst/>
              <a:cxnLst/>
              <a:rect l="l" t="t" r="r" b="b"/>
              <a:pathLst>
                <a:path w="931552" h="311072">
                  <a:moveTo>
                    <a:pt x="0" y="0"/>
                  </a:moveTo>
                  <a:lnTo>
                    <a:pt x="931552" y="0"/>
                  </a:lnTo>
                  <a:lnTo>
                    <a:pt x="931552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43882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1552" cy="349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2264820" y="-2074006"/>
            <a:ext cx="4123041" cy="7923319"/>
          </a:xfrm>
          <a:custGeom>
            <a:avLst/>
            <a:gdLst/>
            <a:ahLst/>
            <a:cxnLst/>
            <a:rect l="l" t="t" r="r" b="b"/>
            <a:pathLst>
              <a:path w="4123041" h="7923319">
                <a:moveTo>
                  <a:pt x="0" y="0"/>
                </a:moveTo>
                <a:lnTo>
                  <a:pt x="4123041" y="0"/>
                </a:lnTo>
                <a:lnTo>
                  <a:pt x="4123041" y="7923319"/>
                </a:lnTo>
                <a:lnTo>
                  <a:pt x="0" y="792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828675"/>
            <a:ext cx="20016495" cy="122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KEY SERVICE OFFERINGS (HOSPITALS)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15078" y="2525965"/>
            <a:ext cx="12220450" cy="507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and Build Projects (MEPF)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Auxiliary Systems (FDAS, CCTV, Access Control, etc)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Power Solutions (Generator Sets, SCADA, Solar PV, ATS, Smart Metering)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Enterprise Resource Planning (ERP)</a:t>
            </a: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Cybersecurity for Healthcare</a:t>
            </a:r>
          </a:p>
        </p:txBody>
      </p:sp>
      <p:sp>
        <p:nvSpPr>
          <p:cNvPr id="13" name="Freeform 13"/>
          <p:cNvSpPr/>
          <p:nvPr/>
        </p:nvSpPr>
        <p:spPr>
          <a:xfrm>
            <a:off x="801847" y="8902368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2"/>
                </a:lnTo>
                <a:lnTo>
                  <a:pt x="0" y="69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4539EB31-1AC4-371A-91C4-5D4828B9A178}"/>
              </a:ext>
            </a:extLst>
          </p:cNvPr>
          <p:cNvSpPr txBox="1"/>
          <p:nvPr/>
        </p:nvSpPr>
        <p:spPr>
          <a:xfrm>
            <a:off x="383880" y="9580770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202783" y="-7524056"/>
            <a:ext cx="1551564" cy="17851675"/>
            <a:chOff x="0" y="0"/>
            <a:chExt cx="170971" cy="1967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971" cy="1967125"/>
            </a:xfrm>
            <a:custGeom>
              <a:avLst/>
              <a:gdLst/>
              <a:ahLst/>
              <a:cxnLst/>
              <a:rect l="l" t="t" r="r" b="b"/>
              <a:pathLst>
                <a:path w="170971" h="1967125">
                  <a:moveTo>
                    <a:pt x="170971" y="0"/>
                  </a:moveTo>
                  <a:lnTo>
                    <a:pt x="170971" y="1852825"/>
                  </a:lnTo>
                  <a:lnTo>
                    <a:pt x="85486" y="1967125"/>
                  </a:lnTo>
                  <a:lnTo>
                    <a:pt x="0" y="1852825"/>
                  </a:lnTo>
                  <a:lnTo>
                    <a:pt x="0" y="0"/>
                  </a:lnTo>
                  <a:lnTo>
                    <a:pt x="170971" y="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0971" cy="1890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7749" y="671533"/>
            <a:ext cx="16148201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JLC BEST CONSTRUCTION OPC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098482" y="9258300"/>
            <a:ext cx="6321637" cy="1028700"/>
            <a:chOff x="0" y="0"/>
            <a:chExt cx="1664958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4958" cy="270933"/>
            </a:xfrm>
            <a:custGeom>
              <a:avLst/>
              <a:gdLst/>
              <a:ahLst/>
              <a:cxnLst/>
              <a:rect l="l" t="t" r="r" b="b"/>
              <a:pathLst>
                <a:path w="1664958" h="270933">
                  <a:moveTo>
                    <a:pt x="0" y="0"/>
                  </a:moveTo>
                  <a:lnTo>
                    <a:pt x="1664958" y="0"/>
                  </a:lnTo>
                  <a:lnTo>
                    <a:pt x="166495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6495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 flipH="1" flipV="1">
            <a:off x="8500038" y="5919291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152557"/>
            <a:ext cx="16066298" cy="688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52216" lvl="1" indent="-626108" algn="l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007744"/>
                </a:solidFill>
                <a:latin typeface="Poppins"/>
                <a:ea typeface="Poppins"/>
                <a:cs typeface="Poppins"/>
                <a:sym typeface="Poppins"/>
              </a:rPr>
              <a:t>PECE-Led Expertise</a:t>
            </a:r>
          </a:p>
          <a:p>
            <a:pPr marL="1252216" lvl="1" indent="-626108" algn="l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007744"/>
                </a:solidFill>
                <a:latin typeface="Poppins"/>
                <a:ea typeface="Poppins"/>
                <a:cs typeface="Poppins"/>
                <a:sym typeface="Poppins"/>
              </a:rPr>
              <a:t>Agile Execution</a:t>
            </a:r>
          </a:p>
          <a:p>
            <a:pPr marL="1252216" lvl="1" indent="-626108" algn="l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007744"/>
                </a:solidFill>
                <a:latin typeface="Poppins"/>
                <a:ea typeface="Poppins"/>
                <a:cs typeface="Poppins"/>
                <a:sym typeface="Poppins"/>
              </a:rPr>
              <a:t>Smart Hybrid Solutions</a:t>
            </a:r>
          </a:p>
          <a:p>
            <a:pPr marL="1252216" lvl="1" indent="-626108" algn="l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007744"/>
                </a:solidFill>
                <a:latin typeface="Poppins"/>
                <a:ea typeface="Poppins"/>
                <a:cs typeface="Poppins"/>
                <a:sym typeface="Poppins"/>
              </a:rPr>
              <a:t>Compliance with Philippines Codes and Standards</a:t>
            </a:r>
          </a:p>
          <a:p>
            <a:pPr marL="1252216" lvl="1" indent="-626108" algn="l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007744"/>
                </a:solidFill>
                <a:latin typeface="Poppins"/>
                <a:ea typeface="Poppins"/>
                <a:cs typeface="Poppins"/>
                <a:sym typeface="Poppins"/>
              </a:rPr>
              <a:t>IT and Cybersecurity</a:t>
            </a:r>
          </a:p>
          <a:p>
            <a:pPr algn="l">
              <a:lnSpc>
                <a:spcPts val="5180"/>
              </a:lnSpc>
            </a:pPr>
            <a:endParaRPr lang="en-US" sz="5799">
              <a:solidFill>
                <a:srgbClr val="0077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2220420-64DA-1E9B-880C-48CEA60C4D43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7"/>
            <a:ext cx="18288000" cy="10286403"/>
            <a:chOff x="0" y="0"/>
            <a:chExt cx="4816593" cy="27091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176"/>
            </a:xfrm>
            <a:custGeom>
              <a:avLst/>
              <a:gdLst/>
              <a:ahLst/>
              <a:cxnLst/>
              <a:rect l="l" t="t" r="r" b="b"/>
              <a:pathLst>
                <a:path w="4816592" h="2709176">
                  <a:moveTo>
                    <a:pt x="0" y="0"/>
                  </a:moveTo>
                  <a:lnTo>
                    <a:pt x="4816592" y="0"/>
                  </a:lnTo>
                  <a:lnTo>
                    <a:pt x="4816592" y="2709176"/>
                  </a:lnTo>
                  <a:lnTo>
                    <a:pt x="0" y="2709176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31574" y="7289592"/>
            <a:ext cx="3456426" cy="6642274"/>
          </a:xfrm>
          <a:custGeom>
            <a:avLst/>
            <a:gdLst/>
            <a:ahLst/>
            <a:cxnLst/>
            <a:rect l="l" t="t" r="r" b="b"/>
            <a:pathLst>
              <a:path w="3456426" h="6642274">
                <a:moveTo>
                  <a:pt x="0" y="0"/>
                </a:moveTo>
                <a:lnTo>
                  <a:pt x="3456426" y="0"/>
                </a:lnTo>
                <a:lnTo>
                  <a:pt x="3456426" y="6642273"/>
                </a:lnTo>
                <a:lnTo>
                  <a:pt x="0" y="664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367964" y="-1236658"/>
            <a:ext cx="2683378" cy="5156693"/>
          </a:xfrm>
          <a:custGeom>
            <a:avLst/>
            <a:gdLst/>
            <a:ahLst/>
            <a:cxnLst/>
            <a:rect l="l" t="t" r="r" b="b"/>
            <a:pathLst>
              <a:path w="2683378" h="5156693">
                <a:moveTo>
                  <a:pt x="0" y="0"/>
                </a:moveTo>
                <a:lnTo>
                  <a:pt x="2683378" y="0"/>
                </a:lnTo>
                <a:lnTo>
                  <a:pt x="2683378" y="5156694"/>
                </a:lnTo>
                <a:lnTo>
                  <a:pt x="0" y="515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1233" y="8927431"/>
            <a:ext cx="4592092" cy="1239253"/>
            <a:chOff x="0" y="0"/>
            <a:chExt cx="1209440" cy="3263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440" cy="326388"/>
            </a:xfrm>
            <a:custGeom>
              <a:avLst/>
              <a:gdLst/>
              <a:ahLst/>
              <a:cxnLst/>
              <a:rect l="l" t="t" r="r" b="b"/>
              <a:pathLst>
                <a:path w="1209440" h="326388">
                  <a:moveTo>
                    <a:pt x="0" y="0"/>
                  </a:moveTo>
                  <a:lnTo>
                    <a:pt x="1209440" y="0"/>
                  </a:lnTo>
                  <a:lnTo>
                    <a:pt x="1209440" y="326388"/>
                  </a:lnTo>
                  <a:lnTo>
                    <a:pt x="0" y="326388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09440" cy="364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30732" y="960010"/>
            <a:ext cx="4308943" cy="1218140"/>
          </a:xfrm>
          <a:custGeom>
            <a:avLst/>
            <a:gdLst/>
            <a:ahLst/>
            <a:cxnLst/>
            <a:rect l="l" t="t" r="r" b="b"/>
            <a:pathLst>
              <a:path w="4308943" h="1218140">
                <a:moveTo>
                  <a:pt x="0" y="0"/>
                </a:moveTo>
                <a:lnTo>
                  <a:pt x="4308943" y="0"/>
                </a:lnTo>
                <a:lnTo>
                  <a:pt x="4308943" y="1218140"/>
                </a:lnTo>
                <a:lnTo>
                  <a:pt x="0" y="121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032153" y="2281786"/>
            <a:ext cx="2413585" cy="726983"/>
          </a:xfrm>
          <a:custGeom>
            <a:avLst/>
            <a:gdLst/>
            <a:ahLst/>
            <a:cxnLst/>
            <a:rect l="l" t="t" r="r" b="b"/>
            <a:pathLst>
              <a:path w="2413585" h="726983">
                <a:moveTo>
                  <a:pt x="0" y="0"/>
                </a:moveTo>
                <a:lnTo>
                  <a:pt x="2413585" y="0"/>
                </a:lnTo>
                <a:lnTo>
                  <a:pt x="2413585" y="726984"/>
                </a:lnTo>
                <a:lnTo>
                  <a:pt x="0" y="72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45" t="-24475" r="-6766" b="-25737"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157013" y="4315613"/>
            <a:ext cx="4122548" cy="1054810"/>
          </a:xfrm>
          <a:custGeom>
            <a:avLst/>
            <a:gdLst/>
            <a:ahLst/>
            <a:cxnLst/>
            <a:rect l="l" t="t" r="r" b="b"/>
            <a:pathLst>
              <a:path w="4122548" h="1054810">
                <a:moveTo>
                  <a:pt x="0" y="0"/>
                </a:moveTo>
                <a:lnTo>
                  <a:pt x="4122547" y="0"/>
                </a:lnTo>
                <a:lnTo>
                  <a:pt x="4122547" y="1054810"/>
                </a:lnTo>
                <a:lnTo>
                  <a:pt x="0" y="105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51" t="-35891" r="-9190" b="-34612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3852693" y="3328990"/>
            <a:ext cx="3986982" cy="612999"/>
          </a:xfrm>
          <a:custGeom>
            <a:avLst/>
            <a:gdLst/>
            <a:ahLst/>
            <a:cxnLst/>
            <a:rect l="l" t="t" r="r" b="b"/>
            <a:pathLst>
              <a:path w="3986982" h="612999">
                <a:moveTo>
                  <a:pt x="0" y="0"/>
                </a:moveTo>
                <a:lnTo>
                  <a:pt x="3986982" y="0"/>
                </a:lnTo>
                <a:lnTo>
                  <a:pt x="3986982" y="612998"/>
                </a:lnTo>
                <a:lnTo>
                  <a:pt x="0" y="61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3697935" y="159788"/>
            <a:ext cx="4296499" cy="724022"/>
          </a:xfrm>
          <a:custGeom>
            <a:avLst/>
            <a:gdLst/>
            <a:ahLst/>
            <a:cxnLst/>
            <a:rect l="l" t="t" r="r" b="b"/>
            <a:pathLst>
              <a:path w="4296499" h="724022">
                <a:moveTo>
                  <a:pt x="0" y="0"/>
                </a:moveTo>
                <a:lnTo>
                  <a:pt x="4296499" y="0"/>
                </a:lnTo>
                <a:lnTo>
                  <a:pt x="4296499" y="724022"/>
                </a:lnTo>
                <a:lnTo>
                  <a:pt x="0" y="724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8551829" y="2804005"/>
            <a:ext cx="2840375" cy="1597711"/>
          </a:xfrm>
          <a:custGeom>
            <a:avLst/>
            <a:gdLst/>
            <a:ahLst/>
            <a:cxnLst/>
            <a:rect l="l" t="t" r="r" b="b"/>
            <a:pathLst>
              <a:path w="2840375" h="1597711">
                <a:moveTo>
                  <a:pt x="0" y="0"/>
                </a:moveTo>
                <a:lnTo>
                  <a:pt x="2840374" y="0"/>
                </a:lnTo>
                <a:lnTo>
                  <a:pt x="2840374" y="1597711"/>
                </a:lnTo>
                <a:lnTo>
                  <a:pt x="0" y="1597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3889933" y="5444563"/>
            <a:ext cx="4301747" cy="1154462"/>
          </a:xfrm>
          <a:custGeom>
            <a:avLst/>
            <a:gdLst/>
            <a:ahLst/>
            <a:cxnLst/>
            <a:rect l="l" t="t" r="r" b="b"/>
            <a:pathLst>
              <a:path w="4301747" h="1154462">
                <a:moveTo>
                  <a:pt x="0" y="0"/>
                </a:moveTo>
                <a:lnTo>
                  <a:pt x="4301747" y="0"/>
                </a:lnTo>
                <a:lnTo>
                  <a:pt x="4301747" y="1154462"/>
                </a:lnTo>
                <a:lnTo>
                  <a:pt x="0" y="1154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32" t="-67702" r="-4129" b="-65236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1832523" y="3168137"/>
            <a:ext cx="1884171" cy="1884171"/>
          </a:xfrm>
          <a:custGeom>
            <a:avLst/>
            <a:gdLst/>
            <a:ahLst/>
            <a:cxnLst/>
            <a:rect l="l" t="t" r="r" b="b"/>
            <a:pathLst>
              <a:path w="1884171" h="1884171">
                <a:moveTo>
                  <a:pt x="0" y="0"/>
                </a:moveTo>
                <a:lnTo>
                  <a:pt x="1884171" y="0"/>
                </a:lnTo>
                <a:lnTo>
                  <a:pt x="1884171" y="1884171"/>
                </a:lnTo>
                <a:lnTo>
                  <a:pt x="0" y="18841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2019682" y="6607036"/>
            <a:ext cx="2780231" cy="1006635"/>
          </a:xfrm>
          <a:custGeom>
            <a:avLst/>
            <a:gdLst/>
            <a:ahLst/>
            <a:cxnLst/>
            <a:rect l="l" t="t" r="r" b="b"/>
            <a:pathLst>
              <a:path w="2780231" h="1006635">
                <a:moveTo>
                  <a:pt x="0" y="0"/>
                </a:moveTo>
                <a:lnTo>
                  <a:pt x="2780231" y="0"/>
                </a:lnTo>
                <a:lnTo>
                  <a:pt x="2780231" y="1006635"/>
                </a:lnTo>
                <a:lnTo>
                  <a:pt x="0" y="1006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170" t="-121712" r="-16382" b="-144386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2851620" y="2340747"/>
            <a:ext cx="4713274" cy="668023"/>
          </a:xfrm>
          <a:custGeom>
            <a:avLst/>
            <a:gdLst/>
            <a:ahLst/>
            <a:cxnLst/>
            <a:rect l="l" t="t" r="r" b="b"/>
            <a:pathLst>
              <a:path w="4713274" h="668023">
                <a:moveTo>
                  <a:pt x="0" y="0"/>
                </a:moveTo>
                <a:lnTo>
                  <a:pt x="4713274" y="0"/>
                </a:lnTo>
                <a:lnTo>
                  <a:pt x="4713274" y="668023"/>
                </a:lnTo>
                <a:lnTo>
                  <a:pt x="0" y="6680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97" t="-178288" r="-2746" b="-176080"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8511185" y="6929672"/>
            <a:ext cx="3275484" cy="683999"/>
          </a:xfrm>
          <a:custGeom>
            <a:avLst/>
            <a:gdLst/>
            <a:ahLst/>
            <a:cxnLst/>
            <a:rect l="l" t="t" r="r" b="b"/>
            <a:pathLst>
              <a:path w="3275484" h="683999">
                <a:moveTo>
                  <a:pt x="0" y="0"/>
                </a:moveTo>
                <a:lnTo>
                  <a:pt x="3275484" y="0"/>
                </a:lnTo>
                <a:lnTo>
                  <a:pt x="3275484" y="683999"/>
                </a:lnTo>
                <a:lnTo>
                  <a:pt x="0" y="683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473" r="-4279"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8905650" y="3885044"/>
            <a:ext cx="2486553" cy="905503"/>
          </a:xfrm>
          <a:custGeom>
            <a:avLst/>
            <a:gdLst/>
            <a:ahLst/>
            <a:cxnLst/>
            <a:rect l="l" t="t" r="r" b="b"/>
            <a:pathLst>
              <a:path w="2486553" h="905503">
                <a:moveTo>
                  <a:pt x="0" y="0"/>
                </a:moveTo>
                <a:lnTo>
                  <a:pt x="2486553" y="0"/>
                </a:lnTo>
                <a:lnTo>
                  <a:pt x="2486553" y="905503"/>
                </a:lnTo>
                <a:lnTo>
                  <a:pt x="0" y="90550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96027" b="-78576"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9433689" y="4926346"/>
            <a:ext cx="4078703" cy="1366366"/>
          </a:xfrm>
          <a:custGeom>
            <a:avLst/>
            <a:gdLst/>
            <a:ahLst/>
            <a:cxnLst/>
            <a:rect l="l" t="t" r="r" b="b"/>
            <a:pathLst>
              <a:path w="4078703" h="1366366">
                <a:moveTo>
                  <a:pt x="0" y="0"/>
                </a:moveTo>
                <a:lnTo>
                  <a:pt x="4078703" y="0"/>
                </a:lnTo>
                <a:lnTo>
                  <a:pt x="4078703" y="1366365"/>
                </a:lnTo>
                <a:lnTo>
                  <a:pt x="0" y="13663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5208257" y="6570298"/>
            <a:ext cx="3071303" cy="946710"/>
          </a:xfrm>
          <a:custGeom>
            <a:avLst/>
            <a:gdLst/>
            <a:ahLst/>
            <a:cxnLst/>
            <a:rect l="l" t="t" r="r" b="b"/>
            <a:pathLst>
              <a:path w="3071303" h="946710">
                <a:moveTo>
                  <a:pt x="0" y="0"/>
                </a:moveTo>
                <a:lnTo>
                  <a:pt x="3071303" y="0"/>
                </a:lnTo>
                <a:lnTo>
                  <a:pt x="3071303" y="946710"/>
                </a:lnTo>
                <a:lnTo>
                  <a:pt x="0" y="946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0507" t="-37759" r="-11114" b="-59522"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8255527" y="7900959"/>
            <a:ext cx="4889103" cy="742026"/>
          </a:xfrm>
          <a:custGeom>
            <a:avLst/>
            <a:gdLst/>
            <a:ahLst/>
            <a:cxnLst/>
            <a:rect l="l" t="t" r="r" b="b"/>
            <a:pathLst>
              <a:path w="4889103" h="742026">
                <a:moveTo>
                  <a:pt x="0" y="0"/>
                </a:moveTo>
                <a:lnTo>
                  <a:pt x="4889103" y="0"/>
                </a:lnTo>
                <a:lnTo>
                  <a:pt x="4889103" y="742026"/>
                </a:lnTo>
                <a:lnTo>
                  <a:pt x="0" y="74202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94122" b="-135319"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5399003" y="7641326"/>
            <a:ext cx="3000386" cy="1443750"/>
          </a:xfrm>
          <a:custGeom>
            <a:avLst/>
            <a:gdLst/>
            <a:ahLst/>
            <a:cxnLst/>
            <a:rect l="l" t="t" r="r" b="b"/>
            <a:pathLst>
              <a:path w="3000386" h="1443750">
                <a:moveTo>
                  <a:pt x="0" y="0"/>
                </a:moveTo>
                <a:lnTo>
                  <a:pt x="3000386" y="0"/>
                </a:lnTo>
                <a:lnTo>
                  <a:pt x="3000386" y="1443750"/>
                </a:lnTo>
                <a:lnTo>
                  <a:pt x="0" y="144375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8558" t="-9869" r="-6679" b="-4474"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497571" y="2739867"/>
            <a:ext cx="1901314" cy="636288"/>
          </a:xfrm>
          <a:custGeom>
            <a:avLst/>
            <a:gdLst/>
            <a:ahLst/>
            <a:cxnLst/>
            <a:rect l="l" t="t" r="r" b="b"/>
            <a:pathLst>
              <a:path w="1901314" h="636288">
                <a:moveTo>
                  <a:pt x="0" y="0"/>
                </a:moveTo>
                <a:lnTo>
                  <a:pt x="1901314" y="0"/>
                </a:lnTo>
                <a:lnTo>
                  <a:pt x="1901314" y="636288"/>
                </a:lnTo>
                <a:lnTo>
                  <a:pt x="0" y="6362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r="-1187" b="-54033"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681641" y="1667909"/>
            <a:ext cx="2082051" cy="730443"/>
          </a:xfrm>
          <a:custGeom>
            <a:avLst/>
            <a:gdLst/>
            <a:ahLst/>
            <a:cxnLst/>
            <a:rect l="l" t="t" r="r" b="b"/>
            <a:pathLst>
              <a:path w="2082051" h="730443">
                <a:moveTo>
                  <a:pt x="0" y="0"/>
                </a:moveTo>
                <a:lnTo>
                  <a:pt x="2082051" y="0"/>
                </a:lnTo>
                <a:lnTo>
                  <a:pt x="2082051" y="730444"/>
                </a:lnTo>
                <a:lnTo>
                  <a:pt x="0" y="73044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3242917" y="1718510"/>
            <a:ext cx="2389402" cy="860185"/>
          </a:xfrm>
          <a:custGeom>
            <a:avLst/>
            <a:gdLst/>
            <a:ahLst/>
            <a:cxnLst/>
            <a:rect l="l" t="t" r="r" b="b"/>
            <a:pathLst>
              <a:path w="2389402" h="860185">
                <a:moveTo>
                  <a:pt x="0" y="0"/>
                </a:moveTo>
                <a:lnTo>
                  <a:pt x="2389402" y="0"/>
                </a:lnTo>
                <a:lnTo>
                  <a:pt x="2389402" y="860184"/>
                </a:lnTo>
                <a:lnTo>
                  <a:pt x="0" y="86018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2857805" y="2957073"/>
            <a:ext cx="3548813" cy="555385"/>
          </a:xfrm>
          <a:custGeom>
            <a:avLst/>
            <a:gdLst/>
            <a:ahLst/>
            <a:cxnLst/>
            <a:rect l="l" t="t" r="r" b="b"/>
            <a:pathLst>
              <a:path w="3548813" h="555385">
                <a:moveTo>
                  <a:pt x="0" y="0"/>
                </a:moveTo>
                <a:lnTo>
                  <a:pt x="3548813" y="0"/>
                </a:lnTo>
                <a:lnTo>
                  <a:pt x="3548813" y="555385"/>
                </a:lnTo>
                <a:lnTo>
                  <a:pt x="0" y="55538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4961" t="-228345" r="-15572" b="-22736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992927" y="2116752"/>
            <a:ext cx="2396078" cy="715828"/>
          </a:xfrm>
          <a:custGeom>
            <a:avLst/>
            <a:gdLst/>
            <a:ahLst/>
            <a:cxnLst/>
            <a:rect l="l" t="t" r="r" b="b"/>
            <a:pathLst>
              <a:path w="2396078" h="715828">
                <a:moveTo>
                  <a:pt x="0" y="0"/>
                </a:moveTo>
                <a:lnTo>
                  <a:pt x="2396078" y="0"/>
                </a:lnTo>
                <a:lnTo>
                  <a:pt x="2396078" y="715828"/>
                </a:lnTo>
                <a:lnTo>
                  <a:pt x="0" y="71582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02272" y="3813523"/>
            <a:ext cx="4170775" cy="1029495"/>
          </a:xfrm>
          <a:custGeom>
            <a:avLst/>
            <a:gdLst/>
            <a:ahLst/>
            <a:cxnLst/>
            <a:rect l="l" t="t" r="r" b="b"/>
            <a:pathLst>
              <a:path w="4170775" h="1029495">
                <a:moveTo>
                  <a:pt x="0" y="0"/>
                </a:moveTo>
                <a:lnTo>
                  <a:pt x="4170775" y="0"/>
                </a:lnTo>
                <a:lnTo>
                  <a:pt x="4170775" y="1029495"/>
                </a:lnTo>
                <a:lnTo>
                  <a:pt x="0" y="102949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973047" y="3793520"/>
            <a:ext cx="3011825" cy="946180"/>
          </a:xfrm>
          <a:custGeom>
            <a:avLst/>
            <a:gdLst/>
            <a:ahLst/>
            <a:cxnLst/>
            <a:rect l="l" t="t" r="r" b="b"/>
            <a:pathLst>
              <a:path w="3011825" h="946180">
                <a:moveTo>
                  <a:pt x="0" y="0"/>
                </a:moveTo>
                <a:lnTo>
                  <a:pt x="3011825" y="0"/>
                </a:lnTo>
                <a:lnTo>
                  <a:pt x="3011825" y="946180"/>
                </a:lnTo>
                <a:lnTo>
                  <a:pt x="0" y="94618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25936" b="-41596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847224" y="5763193"/>
            <a:ext cx="5731252" cy="1059037"/>
          </a:xfrm>
          <a:custGeom>
            <a:avLst/>
            <a:gdLst/>
            <a:ahLst/>
            <a:cxnLst/>
            <a:rect l="l" t="t" r="r" b="b"/>
            <a:pathLst>
              <a:path w="5731252" h="1059037">
                <a:moveTo>
                  <a:pt x="0" y="0"/>
                </a:moveTo>
                <a:lnTo>
                  <a:pt x="5731252" y="0"/>
                </a:lnTo>
                <a:lnTo>
                  <a:pt x="5731252" y="1059037"/>
                </a:lnTo>
                <a:lnTo>
                  <a:pt x="0" y="105903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t="-33261" b="-4256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78974" y="5147818"/>
            <a:ext cx="3654320" cy="658858"/>
          </a:xfrm>
          <a:custGeom>
            <a:avLst/>
            <a:gdLst/>
            <a:ahLst/>
            <a:cxnLst/>
            <a:rect l="l" t="t" r="r" b="b"/>
            <a:pathLst>
              <a:path w="3654320" h="658858">
                <a:moveTo>
                  <a:pt x="0" y="0"/>
                </a:moveTo>
                <a:lnTo>
                  <a:pt x="3654321" y="0"/>
                </a:lnTo>
                <a:lnTo>
                  <a:pt x="3654321" y="658858"/>
                </a:lnTo>
                <a:lnTo>
                  <a:pt x="0" y="65885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t="-182868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4701141" y="4966843"/>
            <a:ext cx="3687864" cy="825160"/>
          </a:xfrm>
          <a:custGeom>
            <a:avLst/>
            <a:gdLst/>
            <a:ahLst/>
            <a:cxnLst/>
            <a:rect l="l" t="t" r="r" b="b"/>
            <a:pathLst>
              <a:path w="3687864" h="825160">
                <a:moveTo>
                  <a:pt x="0" y="0"/>
                </a:moveTo>
                <a:lnTo>
                  <a:pt x="3687864" y="0"/>
                </a:lnTo>
                <a:lnTo>
                  <a:pt x="3687864" y="825159"/>
                </a:lnTo>
                <a:lnTo>
                  <a:pt x="0" y="825159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11263" y="6200159"/>
            <a:ext cx="3640724" cy="1214671"/>
          </a:xfrm>
          <a:custGeom>
            <a:avLst/>
            <a:gdLst/>
            <a:ahLst/>
            <a:cxnLst/>
            <a:rect l="l" t="t" r="r" b="b"/>
            <a:pathLst>
              <a:path w="3640724" h="1214671">
                <a:moveTo>
                  <a:pt x="0" y="0"/>
                </a:moveTo>
                <a:lnTo>
                  <a:pt x="3640724" y="0"/>
                </a:lnTo>
                <a:lnTo>
                  <a:pt x="3640724" y="1214670"/>
                </a:lnTo>
                <a:lnTo>
                  <a:pt x="0" y="1214670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t="-36692" b="-31905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4169241" y="7127030"/>
            <a:ext cx="4297216" cy="933783"/>
          </a:xfrm>
          <a:custGeom>
            <a:avLst/>
            <a:gdLst/>
            <a:ahLst/>
            <a:cxnLst/>
            <a:rect l="l" t="t" r="r" b="b"/>
            <a:pathLst>
              <a:path w="4297216" h="933783">
                <a:moveTo>
                  <a:pt x="0" y="0"/>
                </a:moveTo>
                <a:lnTo>
                  <a:pt x="4297216" y="0"/>
                </a:lnTo>
                <a:lnTo>
                  <a:pt x="4297216" y="933783"/>
                </a:lnTo>
                <a:lnTo>
                  <a:pt x="0" y="933783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847224" y="8504095"/>
            <a:ext cx="4291406" cy="1091015"/>
          </a:xfrm>
          <a:custGeom>
            <a:avLst/>
            <a:gdLst/>
            <a:ahLst/>
            <a:cxnLst/>
            <a:rect l="l" t="t" r="r" b="b"/>
            <a:pathLst>
              <a:path w="4291406" h="1091015">
                <a:moveTo>
                  <a:pt x="0" y="0"/>
                </a:moveTo>
                <a:lnTo>
                  <a:pt x="4291406" y="0"/>
                </a:lnTo>
                <a:lnTo>
                  <a:pt x="4291406" y="1091016"/>
                </a:lnTo>
                <a:lnTo>
                  <a:pt x="0" y="1091016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t="-87816" b="-74247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75074" y="7526533"/>
            <a:ext cx="3372150" cy="1361322"/>
          </a:xfrm>
          <a:custGeom>
            <a:avLst/>
            <a:gdLst/>
            <a:ahLst/>
            <a:cxnLst/>
            <a:rect l="l" t="t" r="r" b="b"/>
            <a:pathLst>
              <a:path w="3372150" h="1361322">
                <a:moveTo>
                  <a:pt x="0" y="0"/>
                </a:moveTo>
                <a:lnTo>
                  <a:pt x="3372150" y="0"/>
                </a:lnTo>
                <a:lnTo>
                  <a:pt x="3372150" y="1361322"/>
                </a:lnTo>
                <a:lnTo>
                  <a:pt x="0" y="1361322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t="-53854" b="-93857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2406135" y="9191050"/>
            <a:ext cx="2566913" cy="956584"/>
          </a:xfrm>
          <a:custGeom>
            <a:avLst/>
            <a:gdLst/>
            <a:ahLst/>
            <a:cxnLst/>
            <a:rect l="l" t="t" r="r" b="b"/>
            <a:pathLst>
              <a:path w="2566913" h="956584">
                <a:moveTo>
                  <a:pt x="0" y="0"/>
                </a:moveTo>
                <a:lnTo>
                  <a:pt x="2566912" y="0"/>
                </a:lnTo>
                <a:lnTo>
                  <a:pt x="2566912" y="956584"/>
                </a:lnTo>
                <a:lnTo>
                  <a:pt x="0" y="956584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t="-81471" b="-86870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084193" y="8744853"/>
            <a:ext cx="2860809" cy="892394"/>
          </a:xfrm>
          <a:custGeom>
            <a:avLst/>
            <a:gdLst/>
            <a:ahLst/>
            <a:cxnLst/>
            <a:rect l="l" t="t" r="r" b="b"/>
            <a:pathLst>
              <a:path w="2860809" h="892394">
                <a:moveTo>
                  <a:pt x="0" y="0"/>
                </a:moveTo>
                <a:lnTo>
                  <a:pt x="2860809" y="0"/>
                </a:lnTo>
                <a:lnTo>
                  <a:pt x="2860809" y="892394"/>
                </a:lnTo>
                <a:lnTo>
                  <a:pt x="0" y="892394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-9649" t="-100673" r="-10550" b="-88326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392203" y="8750341"/>
            <a:ext cx="3918068" cy="760469"/>
          </a:xfrm>
          <a:custGeom>
            <a:avLst/>
            <a:gdLst/>
            <a:ahLst/>
            <a:cxnLst/>
            <a:rect l="l" t="t" r="r" b="b"/>
            <a:pathLst>
              <a:path w="3918068" h="760469">
                <a:moveTo>
                  <a:pt x="0" y="0"/>
                </a:moveTo>
                <a:lnTo>
                  <a:pt x="3918068" y="0"/>
                </a:lnTo>
                <a:lnTo>
                  <a:pt x="3918068" y="760469"/>
                </a:lnTo>
                <a:lnTo>
                  <a:pt x="0" y="760469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521136" y="8207194"/>
            <a:ext cx="1877867" cy="435792"/>
          </a:xfrm>
          <a:custGeom>
            <a:avLst/>
            <a:gdLst/>
            <a:ahLst/>
            <a:cxnLst/>
            <a:rect l="l" t="t" r="r" b="b"/>
            <a:pathLst>
              <a:path w="1877867" h="435792">
                <a:moveTo>
                  <a:pt x="0" y="0"/>
                </a:moveTo>
                <a:lnTo>
                  <a:pt x="1877867" y="0"/>
                </a:lnTo>
                <a:lnTo>
                  <a:pt x="1877867" y="435791"/>
                </a:lnTo>
                <a:lnTo>
                  <a:pt x="0" y="435791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514598" y="6200159"/>
            <a:ext cx="3006343" cy="532770"/>
          </a:xfrm>
          <a:custGeom>
            <a:avLst/>
            <a:gdLst/>
            <a:ahLst/>
            <a:cxnLst/>
            <a:rect l="l" t="t" r="r" b="b"/>
            <a:pathLst>
              <a:path w="3006343" h="532770">
                <a:moveTo>
                  <a:pt x="0" y="0"/>
                </a:moveTo>
                <a:lnTo>
                  <a:pt x="3006342" y="0"/>
                </a:lnTo>
                <a:lnTo>
                  <a:pt x="3006342" y="532769"/>
                </a:lnTo>
                <a:lnTo>
                  <a:pt x="0" y="532769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6276102" y="3265528"/>
            <a:ext cx="2071302" cy="499418"/>
          </a:xfrm>
          <a:custGeom>
            <a:avLst/>
            <a:gdLst/>
            <a:ahLst/>
            <a:cxnLst/>
            <a:rect l="l" t="t" r="r" b="b"/>
            <a:pathLst>
              <a:path w="2071302" h="499418">
                <a:moveTo>
                  <a:pt x="0" y="0"/>
                </a:moveTo>
                <a:lnTo>
                  <a:pt x="2071302" y="0"/>
                </a:lnTo>
                <a:lnTo>
                  <a:pt x="2071302" y="499417"/>
                </a:lnTo>
                <a:lnTo>
                  <a:pt x="0" y="499417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8277271" y="656447"/>
            <a:ext cx="4574349" cy="1260280"/>
          </a:xfrm>
          <a:custGeom>
            <a:avLst/>
            <a:gdLst/>
            <a:ahLst/>
            <a:cxnLst/>
            <a:rect l="l" t="t" r="r" b="b"/>
            <a:pathLst>
              <a:path w="4574349" h="1260280">
                <a:moveTo>
                  <a:pt x="0" y="0"/>
                </a:moveTo>
                <a:lnTo>
                  <a:pt x="4574349" y="0"/>
                </a:lnTo>
                <a:lnTo>
                  <a:pt x="4574349" y="1260280"/>
                </a:lnTo>
                <a:lnTo>
                  <a:pt x="0" y="1260280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5757946" y="9130576"/>
            <a:ext cx="2157844" cy="1215002"/>
          </a:xfrm>
          <a:custGeom>
            <a:avLst/>
            <a:gdLst/>
            <a:ahLst/>
            <a:cxnLst/>
            <a:rect l="l" t="t" r="r" b="b"/>
            <a:pathLst>
              <a:path w="2157844" h="1215002">
                <a:moveTo>
                  <a:pt x="0" y="0"/>
                </a:moveTo>
                <a:lnTo>
                  <a:pt x="2157844" y="0"/>
                </a:lnTo>
                <a:lnTo>
                  <a:pt x="2157844" y="1215002"/>
                </a:lnTo>
                <a:lnTo>
                  <a:pt x="0" y="1215002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509332" y="298452"/>
            <a:ext cx="7838072" cy="1260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PRODUCTS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68CE1198-0434-A050-9A04-C3A0995CDB6D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58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1763" y="1341944"/>
            <a:ext cx="8852237" cy="9080412"/>
            <a:chOff x="0" y="0"/>
            <a:chExt cx="2331453" cy="2391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1453" cy="2391549"/>
            </a:xfrm>
            <a:custGeom>
              <a:avLst/>
              <a:gdLst/>
              <a:ahLst/>
              <a:cxnLst/>
              <a:rect l="l" t="t" r="r" b="b"/>
              <a:pathLst>
                <a:path w="2331453" h="2391549">
                  <a:moveTo>
                    <a:pt x="0" y="0"/>
                  </a:moveTo>
                  <a:lnTo>
                    <a:pt x="2331453" y="0"/>
                  </a:lnTo>
                  <a:lnTo>
                    <a:pt x="2331453" y="2391549"/>
                  </a:lnTo>
                  <a:lnTo>
                    <a:pt x="0" y="239154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31453" cy="242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28960" y="1263688"/>
            <a:ext cx="8599804" cy="4919446"/>
            <a:chOff x="0" y="0"/>
            <a:chExt cx="1437763" cy="8224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7763" cy="822460"/>
            </a:xfrm>
            <a:custGeom>
              <a:avLst/>
              <a:gdLst/>
              <a:ahLst/>
              <a:cxnLst/>
              <a:rect l="l" t="t" r="r" b="b"/>
              <a:pathLst>
                <a:path w="1437763" h="822460">
                  <a:moveTo>
                    <a:pt x="0" y="0"/>
                  </a:moveTo>
                  <a:lnTo>
                    <a:pt x="1437763" y="0"/>
                  </a:lnTo>
                  <a:lnTo>
                    <a:pt x="1437763" y="822460"/>
                  </a:lnTo>
                  <a:lnTo>
                    <a:pt x="0" y="822460"/>
                  </a:lnTo>
                  <a:close/>
                </a:path>
              </a:pathLst>
            </a:custGeom>
            <a:blipFill>
              <a:blip r:embed="rId2"/>
              <a:stretch>
                <a:fillRect l="-400" r="-40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-238125"/>
            <a:ext cx="17259300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AGILE EUROPE: HYBRID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763" y="1604695"/>
            <a:ext cx="8736272" cy="877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64" lvl="1" indent="-269882" algn="l">
              <a:lnSpc>
                <a:spcPts val="3500"/>
              </a:lnSpc>
              <a:buAutoNum type="arabicPeriod"/>
            </a:pPr>
            <a:r>
              <a:rPr lang="en-US" sz="2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 fuel savings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Prioritizing renewable energy in a solar abundant regime the system significantly cuts down fuel consumption and refueling and fuel transportation costs, leading to lower operational expenses.</a:t>
            </a:r>
          </a:p>
          <a:p>
            <a:pPr marL="539764" lvl="1" indent="-269882" algn="l">
              <a:lnSpc>
                <a:spcPts val="3500"/>
              </a:lnSpc>
              <a:buAutoNum type="arabicPeriod"/>
            </a:pPr>
            <a:r>
              <a:rPr lang="en-US" sz="2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Resilience to fuel price volatility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By minimizing dependency on fossil fuels, hybrid systems can shield operations from fluctuations in fuel prices. </a:t>
            </a:r>
          </a:p>
          <a:p>
            <a:pPr marL="539764" lvl="1" indent="-269882" algn="l">
              <a:lnSpc>
                <a:spcPts val="3500"/>
              </a:lnSpc>
              <a:buAutoNum type="arabicPeriod"/>
            </a:pPr>
            <a:r>
              <a:rPr lang="en-US" sz="2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Energy Independence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Local energy generation, reducing reliance on imported fuel and increasing energy sovereignty. </a:t>
            </a:r>
          </a:p>
          <a:p>
            <a:pPr marL="539764" lvl="1" indent="-269882" algn="l">
              <a:lnSpc>
                <a:spcPts val="3500"/>
              </a:lnSpc>
              <a:buAutoNum type="arabicPeriod"/>
            </a:pPr>
            <a:r>
              <a:rPr lang="en-US" sz="2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Power Quality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Stable voltage and frequency control can be beneficial for sensitive equipment and industrial applications. </a:t>
            </a:r>
          </a:p>
          <a:p>
            <a:pPr marL="539764" lvl="1" indent="-269882" algn="l">
              <a:lnSpc>
                <a:spcPts val="3500"/>
              </a:lnSpc>
              <a:buAutoNum type="arabicPeriod"/>
            </a:pPr>
            <a:r>
              <a:rPr lang="en-US" sz="25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 Genset Lifespan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By using renewables as the primary source, the load and operating time on backup generators are minimized, prolonging their operational lifespan. ssions and promoting cleaner energy practices.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628960" y="6359238"/>
            <a:ext cx="8736272" cy="8961458"/>
            <a:chOff x="0" y="0"/>
            <a:chExt cx="2331453" cy="23915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31453" cy="2391549"/>
            </a:xfrm>
            <a:custGeom>
              <a:avLst/>
              <a:gdLst/>
              <a:ahLst/>
              <a:cxnLst/>
              <a:rect l="l" t="t" r="r" b="b"/>
              <a:pathLst>
                <a:path w="2331453" h="2391549">
                  <a:moveTo>
                    <a:pt x="0" y="0"/>
                  </a:moveTo>
                  <a:lnTo>
                    <a:pt x="2331453" y="0"/>
                  </a:lnTo>
                  <a:lnTo>
                    <a:pt x="2331453" y="2391549"/>
                  </a:lnTo>
                  <a:lnTo>
                    <a:pt x="0" y="239154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31453" cy="242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743405" y="6496719"/>
            <a:ext cx="8621827" cy="304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en-US" sz="246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Reduced Maintenance</a:t>
            </a:r>
            <a:r>
              <a:rPr lang="en-US" sz="24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With fewer moving parts in renewable systems compared to traditional generators, overall maintenance demands are lower, translating to less downtime and reduced costs. </a:t>
            </a:r>
          </a:p>
          <a:p>
            <a:pPr algn="l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</a:t>
            </a:r>
            <a:r>
              <a:rPr lang="en-US" sz="246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Sustainability</a:t>
            </a:r>
            <a:r>
              <a:rPr lang="en-US" sz="24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Supports long-term energy goals by reducing greenhouse gas emissions and promoting cleaner energy practices.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58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7749" y="1308807"/>
            <a:ext cx="15292502" cy="8747948"/>
            <a:chOff x="0" y="0"/>
            <a:chExt cx="1437763" cy="822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7763" cy="822460"/>
            </a:xfrm>
            <a:custGeom>
              <a:avLst/>
              <a:gdLst/>
              <a:ahLst/>
              <a:cxnLst/>
              <a:rect l="l" t="t" r="r" b="b"/>
              <a:pathLst>
                <a:path w="1437763" h="822460">
                  <a:moveTo>
                    <a:pt x="0" y="0"/>
                  </a:moveTo>
                  <a:lnTo>
                    <a:pt x="1437763" y="0"/>
                  </a:lnTo>
                  <a:lnTo>
                    <a:pt x="1437763" y="822460"/>
                  </a:lnTo>
                  <a:lnTo>
                    <a:pt x="0" y="822460"/>
                  </a:lnTo>
                  <a:close/>
                </a:path>
              </a:pathLst>
            </a:custGeom>
            <a:blipFill>
              <a:blip r:embed="rId2"/>
              <a:stretch>
                <a:fillRect l="-848" r="-84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-238125"/>
            <a:ext cx="17259300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AGILE EUROPE: HYBRID SOLUTION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58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532569"/>
            <a:ext cx="8115300" cy="7603543"/>
            <a:chOff x="0" y="0"/>
            <a:chExt cx="2137363" cy="2002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2579"/>
            </a:xfrm>
            <a:custGeom>
              <a:avLst/>
              <a:gdLst/>
              <a:ahLst/>
              <a:cxnLst/>
              <a:rect l="l" t="t" r="r" b="b"/>
              <a:pathLst>
                <a:path w="2137363" h="2002579">
                  <a:moveTo>
                    <a:pt x="0" y="0"/>
                  </a:moveTo>
                  <a:lnTo>
                    <a:pt x="2137363" y="0"/>
                  </a:lnTo>
                  <a:lnTo>
                    <a:pt x="2137363" y="2002579"/>
                  </a:lnTo>
                  <a:lnTo>
                    <a:pt x="0" y="200257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2040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6185" y="2600065"/>
            <a:ext cx="7414018" cy="74140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408" r="-7322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6091764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PAST AND ONGOING PROJECTS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5198" y="2722182"/>
            <a:ext cx="7757136" cy="707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301" lvl="1" indent="-334650" algn="just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Installation of Auxiliary Devices for Cyberpark Tower 3</a:t>
            </a:r>
          </a:p>
          <a:p>
            <a:pPr marL="669301" lvl="1" indent="-334650" algn="l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Installation of Auxiliary Devices for Evo Tower 1 and Tower 2 </a:t>
            </a:r>
          </a:p>
          <a:p>
            <a:pPr marL="669301" lvl="1" indent="-334650" algn="l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Supply and Installation of FTTH of  Cebu Cyberzone Mixed Use Tower 3 and Tower</a:t>
            </a:r>
          </a:p>
          <a:p>
            <a:pPr marL="669301" lvl="1" indent="-334650" algn="l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Manpower Assistance for Multi-skilled Technician for Jones Lang Lasalle (JLL)</a:t>
            </a:r>
          </a:p>
          <a:p>
            <a:pPr marL="669301" lvl="1" indent="-334650" algn="l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Uniqlo Glorietta 5 Manequin automation</a:t>
            </a:r>
          </a:p>
          <a:p>
            <a:pPr marL="669301" lvl="1" indent="-334650" algn="l">
              <a:lnSpc>
                <a:spcPts val="4340"/>
              </a:lnSpc>
              <a:buAutoNum type="arabicPeriod"/>
            </a:pPr>
            <a:r>
              <a:rPr lang="en-US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Various Auxiliary Design projects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58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00100"/>
            <a:ext cx="16091764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PAST AND ONGOING PROJECTS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532569"/>
            <a:ext cx="8115300" cy="7603543"/>
            <a:chOff x="0" y="0"/>
            <a:chExt cx="2137363" cy="20025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7363" cy="2002579"/>
            </a:xfrm>
            <a:custGeom>
              <a:avLst/>
              <a:gdLst/>
              <a:ahLst/>
              <a:cxnLst/>
              <a:rect l="l" t="t" r="r" b="b"/>
              <a:pathLst>
                <a:path w="2137363" h="2002579">
                  <a:moveTo>
                    <a:pt x="0" y="0"/>
                  </a:moveTo>
                  <a:lnTo>
                    <a:pt x="2137363" y="0"/>
                  </a:lnTo>
                  <a:lnTo>
                    <a:pt x="2137363" y="2002579"/>
                  </a:lnTo>
                  <a:lnTo>
                    <a:pt x="0" y="200257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7363" cy="2040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5198" y="2741232"/>
            <a:ext cx="7757136" cy="702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7.  Sitangkai, Tawi tawi (650kw)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hybrid, 4 x genset, BESS, solar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8. Sibutu, Tawi tawi (650kw)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hybrid, 3 x genset, BESS, solar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9. Toyota, Laguna 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Zero Export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10. Suweco Marinawa, Catanduanes (15MW)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SCADA ( 14 x gensets)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11. Suweco Carabao Island (3MW)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SCADA (3 x gensets)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12. Suweco Odiongan, Romblon (14MW)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SCADA (14 x gensets)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13. Suweco San Agustin, Romblon (4MW)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SCADA (4 x gensets)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14. Uniqlo Manequin Project (JLC BEST)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SCADA using Siemens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08145" y="2532569"/>
            <a:ext cx="7651155" cy="7535079"/>
            <a:chOff x="0" y="0"/>
            <a:chExt cx="1437763" cy="1415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7763" cy="1415950"/>
            </a:xfrm>
            <a:custGeom>
              <a:avLst/>
              <a:gdLst/>
              <a:ahLst/>
              <a:cxnLst/>
              <a:rect l="l" t="t" r="r" b="b"/>
              <a:pathLst>
                <a:path w="1437763" h="1415950">
                  <a:moveTo>
                    <a:pt x="0" y="0"/>
                  </a:moveTo>
                  <a:lnTo>
                    <a:pt x="1437763" y="0"/>
                  </a:lnTo>
                  <a:lnTo>
                    <a:pt x="1437763" y="1415950"/>
                  </a:lnTo>
                  <a:lnTo>
                    <a:pt x="0" y="1415950"/>
                  </a:lnTo>
                  <a:close/>
                </a:path>
              </a:pathLst>
            </a:custGeom>
            <a:blipFill>
              <a:blip r:embed="rId2"/>
              <a:stretch>
                <a:fillRect l="-23908" r="-23908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532569"/>
            <a:ext cx="8115300" cy="7603543"/>
            <a:chOff x="0" y="0"/>
            <a:chExt cx="2137363" cy="2002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2579"/>
            </a:xfrm>
            <a:custGeom>
              <a:avLst/>
              <a:gdLst/>
              <a:ahLst/>
              <a:cxnLst/>
              <a:rect l="l" t="t" r="r" b="b"/>
              <a:pathLst>
                <a:path w="2137363" h="2002579">
                  <a:moveTo>
                    <a:pt x="0" y="0"/>
                  </a:moveTo>
                  <a:lnTo>
                    <a:pt x="2137363" y="0"/>
                  </a:lnTo>
                  <a:lnTo>
                    <a:pt x="2137363" y="2002579"/>
                  </a:lnTo>
                  <a:lnTo>
                    <a:pt x="0" y="2002579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2059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422914" y="2405408"/>
            <a:ext cx="4450094" cy="3247466"/>
          </a:xfrm>
          <a:custGeom>
            <a:avLst/>
            <a:gdLst/>
            <a:ahLst/>
            <a:cxnLst/>
            <a:rect l="l" t="t" r="r" b="b"/>
            <a:pathLst>
              <a:path w="4450094" h="3247466">
                <a:moveTo>
                  <a:pt x="0" y="0"/>
                </a:moveTo>
                <a:lnTo>
                  <a:pt x="4450094" y="0"/>
                </a:lnTo>
                <a:lnTo>
                  <a:pt x="4450094" y="3247466"/>
                </a:lnTo>
                <a:lnTo>
                  <a:pt x="0" y="324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866" b="-2605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57004" y="2244763"/>
            <a:ext cx="3277303" cy="3049497"/>
          </a:xfrm>
          <a:custGeom>
            <a:avLst/>
            <a:gdLst/>
            <a:ahLst/>
            <a:cxnLst/>
            <a:rect l="l" t="t" r="r" b="b"/>
            <a:pathLst>
              <a:path w="3277303" h="3049497">
                <a:moveTo>
                  <a:pt x="0" y="0"/>
                </a:moveTo>
                <a:lnTo>
                  <a:pt x="3277303" y="0"/>
                </a:lnTo>
                <a:lnTo>
                  <a:pt x="3277303" y="3049497"/>
                </a:lnTo>
                <a:lnTo>
                  <a:pt x="0" y="304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9428" y="4495141"/>
            <a:ext cx="3038572" cy="2955980"/>
          </a:xfrm>
          <a:custGeom>
            <a:avLst/>
            <a:gdLst/>
            <a:ahLst/>
            <a:cxnLst/>
            <a:rect l="l" t="t" r="r" b="b"/>
            <a:pathLst>
              <a:path w="3038572" h="2955980">
                <a:moveTo>
                  <a:pt x="0" y="0"/>
                </a:moveTo>
                <a:lnTo>
                  <a:pt x="3038572" y="0"/>
                </a:lnTo>
                <a:lnTo>
                  <a:pt x="3038572" y="2955980"/>
                </a:lnTo>
                <a:lnTo>
                  <a:pt x="0" y="295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53" b="-1295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68427" y="6976243"/>
            <a:ext cx="3519573" cy="3310757"/>
          </a:xfrm>
          <a:custGeom>
            <a:avLst/>
            <a:gdLst/>
            <a:ahLst/>
            <a:cxnLst/>
            <a:rect l="l" t="t" r="r" b="b"/>
            <a:pathLst>
              <a:path w="3519573" h="3310757">
                <a:moveTo>
                  <a:pt x="0" y="0"/>
                </a:moveTo>
                <a:lnTo>
                  <a:pt x="3519573" y="0"/>
                </a:lnTo>
                <a:lnTo>
                  <a:pt x="3519573" y="3310757"/>
                </a:lnTo>
                <a:lnTo>
                  <a:pt x="0" y="33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67" b="-616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98363" y="4816912"/>
            <a:ext cx="4751065" cy="3420767"/>
          </a:xfrm>
          <a:custGeom>
            <a:avLst/>
            <a:gdLst/>
            <a:ahLst/>
            <a:cxnLst/>
            <a:rect l="l" t="t" r="r" b="b"/>
            <a:pathLst>
              <a:path w="4751065" h="3420767">
                <a:moveTo>
                  <a:pt x="0" y="0"/>
                </a:moveTo>
                <a:lnTo>
                  <a:pt x="4751065" y="0"/>
                </a:lnTo>
                <a:lnTo>
                  <a:pt x="4751065" y="3420766"/>
                </a:lnTo>
                <a:lnTo>
                  <a:pt x="0" y="3420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06857" y="6675200"/>
            <a:ext cx="5132220" cy="3611800"/>
          </a:xfrm>
          <a:custGeom>
            <a:avLst/>
            <a:gdLst/>
            <a:ahLst/>
            <a:cxnLst/>
            <a:rect l="l" t="t" r="r" b="b"/>
            <a:pathLst>
              <a:path w="5132220" h="3611800">
                <a:moveTo>
                  <a:pt x="0" y="0"/>
                </a:moveTo>
                <a:lnTo>
                  <a:pt x="5132220" y="0"/>
                </a:lnTo>
                <a:lnTo>
                  <a:pt x="5132220" y="3611800"/>
                </a:lnTo>
                <a:lnTo>
                  <a:pt x="0" y="3611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800100"/>
            <a:ext cx="16091764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PAST AND ONGOING PROJECTS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198" y="2741232"/>
            <a:ext cx="7757136" cy="48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15. Maridien Tower -Bonifacio Global City (BGC)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Installation of Fire Detection and Alarm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System (FDAS) and Door Access Control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System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16. Toyota Global City Inc. -Bonifacio Global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City (BGC)</a:t>
            </a:r>
          </a:p>
          <a:p>
            <a:pPr marL="1079528" lvl="2" indent="-359843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Dismantling and Re-installation of PV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Panels and Replacement of Rapid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Shutdown Devices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6670" y="-1040642"/>
            <a:ext cx="5762630" cy="9100167"/>
            <a:chOff x="0" y="0"/>
            <a:chExt cx="635000" cy="1002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1002772"/>
            </a:xfrm>
            <a:custGeom>
              <a:avLst/>
              <a:gdLst/>
              <a:ahLst/>
              <a:cxnLst/>
              <a:rect l="l" t="t" r="r" b="b"/>
              <a:pathLst>
                <a:path w="635000" h="1002772">
                  <a:moveTo>
                    <a:pt x="635000" y="0"/>
                  </a:moveTo>
                  <a:lnTo>
                    <a:pt x="635000" y="888472"/>
                  </a:lnTo>
                  <a:lnTo>
                    <a:pt x="317500" y="1002772"/>
                  </a:lnTo>
                  <a:lnTo>
                    <a:pt x="0" y="888472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5000" cy="926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67970" y="-1040642"/>
            <a:ext cx="5762630" cy="7376167"/>
            <a:chOff x="0" y="0"/>
            <a:chExt cx="6350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blipFill>
              <a:blip r:embed="rId2"/>
              <a:stretch>
                <a:fillRect l="-45880" r="-4588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 flipH="1" flipV="1">
            <a:off x="1988042" y="5919291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1560" y="3693719"/>
            <a:ext cx="8533928" cy="48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JLC BEST Construction OPC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a proudly Filipino-owned One Person Corporation dedicated to delivering design-and-build solutions for 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Mechanical, Electrical, Plumbing, and Sanitary (MEPS)</a:t>
            </a: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works</a:t>
            </a: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Founded by a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 Professional Electronics Engineer (PECE)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years of industry experience, the company offers integrated construction services, specializing in </a:t>
            </a:r>
            <a:r>
              <a:rPr lang="en-US" sz="2500" b="1">
                <a:solidFill>
                  <a:srgbClr val="428729"/>
                </a:solidFill>
                <a:latin typeface="Poppins Bold"/>
                <a:ea typeface="Poppins Bold"/>
                <a:cs typeface="Poppins Bold"/>
                <a:sym typeface="Poppins Bold"/>
              </a:rPr>
              <a:t>auxiliary systems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including Fire Detection and Alarm Systems (FDAS), Structured Cabling, CCTV, Door Access Control, and Building Automation.</a:t>
            </a:r>
          </a:p>
        </p:txBody>
      </p:sp>
      <p:sp>
        <p:nvSpPr>
          <p:cNvPr id="9" name="Freeform 9"/>
          <p:cNvSpPr/>
          <p:nvPr/>
        </p:nvSpPr>
        <p:spPr>
          <a:xfrm>
            <a:off x="3425941" y="483773"/>
            <a:ext cx="2436515" cy="2045197"/>
          </a:xfrm>
          <a:custGeom>
            <a:avLst/>
            <a:gdLst/>
            <a:ahLst/>
            <a:cxnLst/>
            <a:rect l="l" t="t" r="r" b="b"/>
            <a:pathLst>
              <a:path w="2436515" h="2045197">
                <a:moveTo>
                  <a:pt x="0" y="0"/>
                </a:moveTo>
                <a:lnTo>
                  <a:pt x="2436515" y="0"/>
                </a:lnTo>
                <a:lnTo>
                  <a:pt x="2436515" y="2045197"/>
                </a:lnTo>
                <a:lnTo>
                  <a:pt x="0" y="204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100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1560" y="2652795"/>
            <a:ext cx="7198040" cy="894746"/>
            <a:chOff x="0" y="0"/>
            <a:chExt cx="8791633" cy="1192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2941" cy="910856"/>
            </a:xfrm>
            <a:custGeom>
              <a:avLst/>
              <a:gdLst/>
              <a:ahLst/>
              <a:cxnLst/>
              <a:rect l="l" t="t" r="r" b="b"/>
              <a:pathLst>
                <a:path w="2012941" h="910856">
                  <a:moveTo>
                    <a:pt x="0" y="0"/>
                  </a:moveTo>
                  <a:lnTo>
                    <a:pt x="2012941" y="0"/>
                  </a:lnTo>
                  <a:lnTo>
                    <a:pt x="2012941" y="910856"/>
                  </a:lnTo>
                  <a:lnTo>
                    <a:pt x="0" y="910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160447" y="-74677"/>
              <a:ext cx="6631186" cy="1267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sz="5600" b="1" spc="-95" dirty="0">
                  <a:solidFill>
                    <a:srgbClr val="0779CB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BEST</a:t>
              </a:r>
              <a:r>
                <a:rPr lang="en-US" sz="5600" spc="-95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 CONSTRUCTION OPC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8B7AD29-E55B-AF9B-899B-89ECDD7AD2C6}"/>
              </a:ext>
            </a:extLst>
          </p:cNvPr>
          <p:cNvSpPr txBox="1"/>
          <p:nvPr/>
        </p:nvSpPr>
        <p:spPr>
          <a:xfrm>
            <a:off x="383880" y="9791700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474751"/>
            <a:ext cx="8115300" cy="7598098"/>
            <a:chOff x="0" y="0"/>
            <a:chExt cx="2137363" cy="20011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1145"/>
            </a:xfrm>
            <a:custGeom>
              <a:avLst/>
              <a:gdLst/>
              <a:ahLst/>
              <a:cxnLst/>
              <a:rect l="l" t="t" r="r" b="b"/>
              <a:pathLst>
                <a:path w="2137363" h="2001145">
                  <a:moveTo>
                    <a:pt x="0" y="0"/>
                  </a:moveTo>
                  <a:lnTo>
                    <a:pt x="2137363" y="0"/>
                  </a:lnTo>
                  <a:lnTo>
                    <a:pt x="2137363" y="2001145"/>
                  </a:lnTo>
                  <a:lnTo>
                    <a:pt x="0" y="2001145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2058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361203" y="2370644"/>
            <a:ext cx="8143906" cy="3766557"/>
          </a:xfrm>
          <a:custGeom>
            <a:avLst/>
            <a:gdLst/>
            <a:ahLst/>
            <a:cxnLst/>
            <a:rect l="l" t="t" r="r" b="b"/>
            <a:pathLst>
              <a:path w="8143906" h="3766557">
                <a:moveTo>
                  <a:pt x="0" y="0"/>
                </a:moveTo>
                <a:lnTo>
                  <a:pt x="8143906" y="0"/>
                </a:lnTo>
                <a:lnTo>
                  <a:pt x="8143906" y="3766557"/>
                </a:lnTo>
                <a:lnTo>
                  <a:pt x="0" y="376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65633" y="3783535"/>
            <a:ext cx="7672198" cy="3759377"/>
          </a:xfrm>
          <a:custGeom>
            <a:avLst/>
            <a:gdLst/>
            <a:ahLst/>
            <a:cxnLst/>
            <a:rect l="l" t="t" r="r" b="b"/>
            <a:pathLst>
              <a:path w="7672198" h="3759377">
                <a:moveTo>
                  <a:pt x="0" y="0"/>
                </a:moveTo>
                <a:lnTo>
                  <a:pt x="7672198" y="0"/>
                </a:lnTo>
                <a:lnTo>
                  <a:pt x="7672198" y="3759377"/>
                </a:lnTo>
                <a:lnTo>
                  <a:pt x="0" y="375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95027" y="7714362"/>
            <a:ext cx="6038677" cy="3857205"/>
          </a:xfrm>
          <a:custGeom>
            <a:avLst/>
            <a:gdLst/>
            <a:ahLst/>
            <a:cxnLst/>
            <a:rect l="l" t="t" r="r" b="b"/>
            <a:pathLst>
              <a:path w="6038677" h="3857205">
                <a:moveTo>
                  <a:pt x="0" y="0"/>
                </a:moveTo>
                <a:lnTo>
                  <a:pt x="6038677" y="0"/>
                </a:lnTo>
                <a:lnTo>
                  <a:pt x="6038677" y="3857205"/>
                </a:lnTo>
                <a:lnTo>
                  <a:pt x="0" y="385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79423" y="6261026"/>
            <a:ext cx="6576509" cy="5088574"/>
          </a:xfrm>
          <a:custGeom>
            <a:avLst/>
            <a:gdLst/>
            <a:ahLst/>
            <a:cxnLst/>
            <a:rect l="l" t="t" r="r" b="b"/>
            <a:pathLst>
              <a:path w="6576509" h="5088574">
                <a:moveTo>
                  <a:pt x="0" y="0"/>
                </a:moveTo>
                <a:lnTo>
                  <a:pt x="6576509" y="0"/>
                </a:lnTo>
                <a:lnTo>
                  <a:pt x="6576509" y="5088573"/>
                </a:lnTo>
                <a:lnTo>
                  <a:pt x="0" y="508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800100"/>
            <a:ext cx="18288000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AND CONSULTANCY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198" y="2503994"/>
            <a:ext cx="7929384" cy="1110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1. TESDA PILI - Pili, Camarines Sur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 for Technical Education and Skills Development Authority (TESDA)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2. TESDA BANGUI - Bangui, Ilocos Norte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 for Technical Education and Skills Development Authority (TESDA)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3. TESDA BAGUIO - Baguio City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 for Technical Education and Skills Development Authority (TESDA)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4. TESDA DAVAO - Davao Oriental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 for Technical Education and Skills Development Authority (TESDA)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5. BORACAY HOTEL AND CASINO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6. QUALIMED NUVALI (MDC)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7. QUALIMED ALTARAZA (MDC)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8. ST. LUKE’S MEDICAL CENTER EXTENSION CLINIC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474751"/>
            <a:ext cx="8115300" cy="7598098"/>
            <a:chOff x="0" y="0"/>
            <a:chExt cx="2137363" cy="20011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1145"/>
            </a:xfrm>
            <a:custGeom>
              <a:avLst/>
              <a:gdLst/>
              <a:ahLst/>
              <a:cxnLst/>
              <a:rect l="l" t="t" r="r" b="b"/>
              <a:pathLst>
                <a:path w="2137363" h="2001145">
                  <a:moveTo>
                    <a:pt x="0" y="0"/>
                  </a:moveTo>
                  <a:lnTo>
                    <a:pt x="2137363" y="0"/>
                  </a:lnTo>
                  <a:lnTo>
                    <a:pt x="2137363" y="2001145"/>
                  </a:lnTo>
                  <a:lnTo>
                    <a:pt x="0" y="2001145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2058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361203" y="2370644"/>
            <a:ext cx="8143906" cy="3766557"/>
          </a:xfrm>
          <a:custGeom>
            <a:avLst/>
            <a:gdLst/>
            <a:ahLst/>
            <a:cxnLst/>
            <a:rect l="l" t="t" r="r" b="b"/>
            <a:pathLst>
              <a:path w="8143906" h="3766557">
                <a:moveTo>
                  <a:pt x="0" y="0"/>
                </a:moveTo>
                <a:lnTo>
                  <a:pt x="8143906" y="0"/>
                </a:lnTo>
                <a:lnTo>
                  <a:pt x="8143906" y="3766557"/>
                </a:lnTo>
                <a:lnTo>
                  <a:pt x="0" y="376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65633" y="3783535"/>
            <a:ext cx="7672198" cy="3759377"/>
          </a:xfrm>
          <a:custGeom>
            <a:avLst/>
            <a:gdLst/>
            <a:ahLst/>
            <a:cxnLst/>
            <a:rect l="l" t="t" r="r" b="b"/>
            <a:pathLst>
              <a:path w="7672198" h="3759377">
                <a:moveTo>
                  <a:pt x="0" y="0"/>
                </a:moveTo>
                <a:lnTo>
                  <a:pt x="7672198" y="0"/>
                </a:lnTo>
                <a:lnTo>
                  <a:pt x="7672198" y="3759377"/>
                </a:lnTo>
                <a:lnTo>
                  <a:pt x="0" y="3759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95027" y="7714362"/>
            <a:ext cx="6038677" cy="3857205"/>
          </a:xfrm>
          <a:custGeom>
            <a:avLst/>
            <a:gdLst/>
            <a:ahLst/>
            <a:cxnLst/>
            <a:rect l="l" t="t" r="r" b="b"/>
            <a:pathLst>
              <a:path w="6038677" h="3857205">
                <a:moveTo>
                  <a:pt x="0" y="0"/>
                </a:moveTo>
                <a:lnTo>
                  <a:pt x="6038677" y="0"/>
                </a:lnTo>
                <a:lnTo>
                  <a:pt x="6038677" y="3857205"/>
                </a:lnTo>
                <a:lnTo>
                  <a:pt x="0" y="385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79423" y="6261026"/>
            <a:ext cx="6576509" cy="5088574"/>
          </a:xfrm>
          <a:custGeom>
            <a:avLst/>
            <a:gdLst/>
            <a:ahLst/>
            <a:cxnLst/>
            <a:rect l="l" t="t" r="r" b="b"/>
            <a:pathLst>
              <a:path w="6576509" h="5088574">
                <a:moveTo>
                  <a:pt x="0" y="0"/>
                </a:moveTo>
                <a:lnTo>
                  <a:pt x="6576509" y="0"/>
                </a:lnTo>
                <a:lnTo>
                  <a:pt x="6576509" y="5088573"/>
                </a:lnTo>
                <a:lnTo>
                  <a:pt x="0" y="508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800100"/>
            <a:ext cx="18288000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AND CONSULTANCY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198" y="2503994"/>
            <a:ext cx="7929384" cy="1333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9. Saint Marcel Residences (Megaworld) -San Fernando,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Pampanga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10. Laya (Shangrila Properties) - Pasig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11. Shang Summit (Shangrila Properties) - Quezon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12. Scala (Vista Estates) - Taguig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13. RLC Residence (Robinsons Land) - Mandaluyong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14. Midpark Towers - Parañaque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15. Eastbay Residences: Fordham Tower - Sucat,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Muntinlupa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16. FEU Alabang Phase 2 - Muntinlupa City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Auxiliary Design Consultancy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80169"/>
            <a:ext cx="8115300" cy="7624503"/>
            <a:chOff x="0" y="0"/>
            <a:chExt cx="2137363" cy="2008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8100"/>
            </a:xfrm>
            <a:custGeom>
              <a:avLst/>
              <a:gdLst/>
              <a:ahLst/>
              <a:cxnLst/>
              <a:rect l="l" t="t" r="r" b="b"/>
              <a:pathLst>
                <a:path w="2137363" h="2008100">
                  <a:moveTo>
                    <a:pt x="0" y="0"/>
                  </a:moveTo>
                  <a:lnTo>
                    <a:pt x="2137363" y="0"/>
                  </a:lnTo>
                  <a:lnTo>
                    <a:pt x="2137363" y="2008100"/>
                  </a:lnTo>
                  <a:lnTo>
                    <a:pt x="0" y="200810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2065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2380169"/>
            <a:ext cx="6865223" cy="4803195"/>
          </a:xfrm>
          <a:custGeom>
            <a:avLst/>
            <a:gdLst/>
            <a:ahLst/>
            <a:cxnLst/>
            <a:rect l="l" t="t" r="r" b="b"/>
            <a:pathLst>
              <a:path w="6865223" h="4803195">
                <a:moveTo>
                  <a:pt x="0" y="0"/>
                </a:moveTo>
                <a:lnTo>
                  <a:pt x="6865223" y="0"/>
                </a:lnTo>
                <a:lnTo>
                  <a:pt x="6865223" y="4803195"/>
                </a:lnTo>
                <a:lnTo>
                  <a:pt x="0" y="480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94" r="-156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8105" y="5143500"/>
            <a:ext cx="7377120" cy="4861172"/>
          </a:xfrm>
          <a:custGeom>
            <a:avLst/>
            <a:gdLst/>
            <a:ahLst/>
            <a:cxnLst/>
            <a:rect l="l" t="t" r="r" b="b"/>
            <a:pathLst>
              <a:path w="7377120" h="4861172">
                <a:moveTo>
                  <a:pt x="0" y="0"/>
                </a:moveTo>
                <a:lnTo>
                  <a:pt x="7377120" y="0"/>
                </a:lnTo>
                <a:lnTo>
                  <a:pt x="7377120" y="4861172"/>
                </a:lnTo>
                <a:lnTo>
                  <a:pt x="0" y="486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43" r="-584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0100"/>
            <a:ext cx="16091764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 CYBERSECURITY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125" y="2501510"/>
            <a:ext cx="8074457" cy="1271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 spc="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Advanges of Healthcare Cybersecurity: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Protection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Patient Trust and Privacy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Regulatory Compliance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Reliability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Collaboration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Reduced Financial and Reputational Risk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 for Innovation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Prevention of Medical Fraud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499"/>
              </a:lnSpc>
            </a:pPr>
            <a:r>
              <a:rPr lang="en-US" sz="2499" b="1" spc="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Disadvanges of Healthcare Cybersecurity: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Costs and Complexity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Significant Investment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System Complexity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Operational Disruption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User Inconvenience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Delayed Care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1216063"/>
            <a:chOff x="0" y="0"/>
            <a:chExt cx="4816593" cy="32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0280"/>
            </a:xfrm>
            <a:custGeom>
              <a:avLst/>
              <a:gdLst/>
              <a:ahLst/>
              <a:cxnLst/>
              <a:rect l="l" t="t" r="r" b="b"/>
              <a:pathLst>
                <a:path w="4816592" h="320280">
                  <a:moveTo>
                    <a:pt x="0" y="0"/>
                  </a:moveTo>
                  <a:lnTo>
                    <a:pt x="4816592" y="0"/>
                  </a:lnTo>
                  <a:lnTo>
                    <a:pt x="4816592" y="320280"/>
                  </a:lnTo>
                  <a:lnTo>
                    <a:pt x="0" y="32028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7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80169"/>
            <a:ext cx="8115300" cy="7624503"/>
            <a:chOff x="0" y="0"/>
            <a:chExt cx="2137363" cy="2008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008100"/>
            </a:xfrm>
            <a:custGeom>
              <a:avLst/>
              <a:gdLst/>
              <a:ahLst/>
              <a:cxnLst/>
              <a:rect l="l" t="t" r="r" b="b"/>
              <a:pathLst>
                <a:path w="2137363" h="2008100">
                  <a:moveTo>
                    <a:pt x="0" y="0"/>
                  </a:moveTo>
                  <a:lnTo>
                    <a:pt x="2137363" y="0"/>
                  </a:lnTo>
                  <a:lnTo>
                    <a:pt x="2137363" y="2008100"/>
                  </a:lnTo>
                  <a:lnTo>
                    <a:pt x="0" y="200810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7363" cy="2065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2380169"/>
            <a:ext cx="6865223" cy="4803195"/>
          </a:xfrm>
          <a:custGeom>
            <a:avLst/>
            <a:gdLst/>
            <a:ahLst/>
            <a:cxnLst/>
            <a:rect l="l" t="t" r="r" b="b"/>
            <a:pathLst>
              <a:path w="6865223" h="4803195">
                <a:moveTo>
                  <a:pt x="0" y="0"/>
                </a:moveTo>
                <a:lnTo>
                  <a:pt x="6865223" y="0"/>
                </a:lnTo>
                <a:lnTo>
                  <a:pt x="6865223" y="4803195"/>
                </a:lnTo>
                <a:lnTo>
                  <a:pt x="0" y="480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94" r="-156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8105" y="5143500"/>
            <a:ext cx="7377120" cy="4861172"/>
          </a:xfrm>
          <a:custGeom>
            <a:avLst/>
            <a:gdLst/>
            <a:ahLst/>
            <a:cxnLst/>
            <a:rect l="l" t="t" r="r" b="b"/>
            <a:pathLst>
              <a:path w="7377120" h="4861172">
                <a:moveTo>
                  <a:pt x="0" y="0"/>
                </a:moveTo>
                <a:lnTo>
                  <a:pt x="7377120" y="0"/>
                </a:lnTo>
                <a:lnTo>
                  <a:pt x="7377120" y="4861172"/>
                </a:lnTo>
                <a:lnTo>
                  <a:pt x="0" y="486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43" r="-584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00100"/>
            <a:ext cx="16091764" cy="144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 CYBERSECURITY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0125" y="2511035"/>
            <a:ext cx="8074457" cy="1059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spc="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Disadvanges of Healthcare Cybersecurity: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Human Factors and Skill Gaps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Human Error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Skill Shortages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Vulnerabilities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Centralized Data Risks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Third-Party and Devices Risks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Evolving Threats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Constantly Changing Landscape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- Inadequate Response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45357"/>
            <a:ext cx="11331329" cy="5598632"/>
            <a:chOff x="0" y="0"/>
            <a:chExt cx="2984383" cy="1474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4383" cy="1474537"/>
            </a:xfrm>
            <a:custGeom>
              <a:avLst/>
              <a:gdLst/>
              <a:ahLst/>
              <a:cxnLst/>
              <a:rect l="l" t="t" r="r" b="b"/>
              <a:pathLst>
                <a:path w="2984383" h="1474537">
                  <a:moveTo>
                    <a:pt x="0" y="0"/>
                  </a:moveTo>
                  <a:lnTo>
                    <a:pt x="2984383" y="0"/>
                  </a:lnTo>
                  <a:lnTo>
                    <a:pt x="2984383" y="1474537"/>
                  </a:lnTo>
                  <a:lnTo>
                    <a:pt x="0" y="1474537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84383" cy="151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98090" y="2245357"/>
            <a:ext cx="2689910" cy="5598632"/>
            <a:chOff x="0" y="0"/>
            <a:chExt cx="708454" cy="14745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8454" cy="1474537"/>
            </a:xfrm>
            <a:custGeom>
              <a:avLst/>
              <a:gdLst/>
              <a:ahLst/>
              <a:cxnLst/>
              <a:rect l="l" t="t" r="r" b="b"/>
              <a:pathLst>
                <a:path w="708454" h="1474537">
                  <a:moveTo>
                    <a:pt x="0" y="0"/>
                  </a:moveTo>
                  <a:lnTo>
                    <a:pt x="708454" y="0"/>
                  </a:lnTo>
                  <a:lnTo>
                    <a:pt x="708454" y="1474537"/>
                  </a:lnTo>
                  <a:lnTo>
                    <a:pt x="0" y="1474537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8454" cy="1512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15829" y="180305"/>
            <a:ext cx="5400996" cy="10106695"/>
            <a:chOff x="0" y="0"/>
            <a:chExt cx="3995420" cy="74764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95420" cy="7475220"/>
            </a:xfrm>
            <a:custGeom>
              <a:avLst/>
              <a:gdLst/>
              <a:ahLst/>
              <a:cxnLst/>
              <a:rect l="l" t="t" r="r" b="b"/>
              <a:pathLst>
                <a:path w="3995420" h="7475220">
                  <a:moveTo>
                    <a:pt x="287020" y="6818630"/>
                  </a:moveTo>
                  <a:lnTo>
                    <a:pt x="0" y="6818630"/>
                  </a:lnTo>
                  <a:lnTo>
                    <a:pt x="0" y="742950"/>
                  </a:lnTo>
                  <a:lnTo>
                    <a:pt x="287020" y="742950"/>
                  </a:lnTo>
                  <a:lnTo>
                    <a:pt x="287020" y="6818630"/>
                  </a:lnTo>
                  <a:close/>
                  <a:moveTo>
                    <a:pt x="683260" y="438150"/>
                  </a:moveTo>
                  <a:lnTo>
                    <a:pt x="327660" y="438150"/>
                  </a:lnTo>
                  <a:lnTo>
                    <a:pt x="327660" y="7113270"/>
                  </a:lnTo>
                  <a:lnTo>
                    <a:pt x="683260" y="7113270"/>
                  </a:lnTo>
                  <a:lnTo>
                    <a:pt x="683260" y="438150"/>
                  </a:lnTo>
                  <a:close/>
                  <a:moveTo>
                    <a:pt x="988060" y="0"/>
                  </a:moveTo>
                  <a:lnTo>
                    <a:pt x="796290" y="0"/>
                  </a:lnTo>
                  <a:lnTo>
                    <a:pt x="796290" y="7103110"/>
                  </a:lnTo>
                  <a:lnTo>
                    <a:pt x="988060" y="7103110"/>
                  </a:lnTo>
                  <a:lnTo>
                    <a:pt x="988060" y="0"/>
                  </a:lnTo>
                  <a:close/>
                  <a:moveTo>
                    <a:pt x="3354070" y="6370320"/>
                  </a:moveTo>
                  <a:lnTo>
                    <a:pt x="3641090" y="6370320"/>
                  </a:lnTo>
                  <a:lnTo>
                    <a:pt x="3641090" y="294640"/>
                  </a:lnTo>
                  <a:lnTo>
                    <a:pt x="3354070" y="294640"/>
                  </a:lnTo>
                  <a:lnTo>
                    <a:pt x="3354070" y="6370320"/>
                  </a:lnTo>
                  <a:close/>
                  <a:moveTo>
                    <a:pt x="3708400" y="6404610"/>
                  </a:moveTo>
                  <a:lnTo>
                    <a:pt x="3995420" y="6404610"/>
                  </a:lnTo>
                  <a:lnTo>
                    <a:pt x="3995420" y="1520190"/>
                  </a:lnTo>
                  <a:lnTo>
                    <a:pt x="3708400" y="1520190"/>
                  </a:lnTo>
                  <a:lnTo>
                    <a:pt x="3708400" y="6404610"/>
                  </a:lnTo>
                  <a:close/>
                  <a:moveTo>
                    <a:pt x="2956560" y="6675120"/>
                  </a:moveTo>
                  <a:lnTo>
                    <a:pt x="3312160" y="6675120"/>
                  </a:lnTo>
                  <a:lnTo>
                    <a:pt x="3312160" y="0"/>
                  </a:lnTo>
                  <a:lnTo>
                    <a:pt x="2956560" y="0"/>
                  </a:lnTo>
                  <a:lnTo>
                    <a:pt x="2956560" y="6675120"/>
                  </a:lnTo>
                  <a:close/>
                  <a:moveTo>
                    <a:pt x="2653030" y="7113270"/>
                  </a:moveTo>
                  <a:lnTo>
                    <a:pt x="2844800" y="7113270"/>
                  </a:lnTo>
                  <a:lnTo>
                    <a:pt x="2844800" y="10160"/>
                  </a:lnTo>
                  <a:lnTo>
                    <a:pt x="2653030" y="10160"/>
                  </a:lnTo>
                  <a:lnTo>
                    <a:pt x="2653030" y="7113270"/>
                  </a:lnTo>
                  <a:close/>
                  <a:moveTo>
                    <a:pt x="1264920" y="372110"/>
                  </a:moveTo>
                  <a:lnTo>
                    <a:pt x="1073150" y="372110"/>
                  </a:lnTo>
                  <a:lnTo>
                    <a:pt x="1073150" y="7475220"/>
                  </a:lnTo>
                  <a:lnTo>
                    <a:pt x="1264920" y="7475220"/>
                  </a:lnTo>
                  <a:lnTo>
                    <a:pt x="1264920" y="372110"/>
                  </a:lnTo>
                  <a:close/>
                  <a:moveTo>
                    <a:pt x="2553970" y="148590"/>
                  </a:moveTo>
                  <a:lnTo>
                    <a:pt x="1315720" y="148590"/>
                  </a:lnTo>
                  <a:lnTo>
                    <a:pt x="1315720" y="7251700"/>
                  </a:lnTo>
                  <a:lnTo>
                    <a:pt x="2553970" y="7251700"/>
                  </a:lnTo>
                  <a:lnTo>
                    <a:pt x="2553970" y="148590"/>
                  </a:lnTo>
                  <a:close/>
                </a:path>
              </a:pathLst>
            </a:custGeom>
            <a:blipFill>
              <a:blip r:embed="rId2"/>
              <a:stretch>
                <a:fillRect l="-74729" r="-7472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785011"/>
            <a:ext cx="7924948" cy="259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00"/>
              </a:lnSpc>
            </a:pPr>
            <a:r>
              <a:rPr lang="en-US" sz="1435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486612"/>
            <a:ext cx="4925464" cy="2596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00"/>
              </a:lnSpc>
            </a:pPr>
            <a:r>
              <a:rPr lang="en-US" sz="1435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7818567" y="3699664"/>
            <a:ext cx="3297262" cy="6336406"/>
          </a:xfrm>
          <a:custGeom>
            <a:avLst/>
            <a:gdLst/>
            <a:ahLst/>
            <a:cxnLst/>
            <a:rect l="l" t="t" r="r" b="b"/>
            <a:pathLst>
              <a:path w="3297262" h="6336406">
                <a:moveTo>
                  <a:pt x="0" y="0"/>
                </a:moveTo>
                <a:lnTo>
                  <a:pt x="3297262" y="0"/>
                </a:lnTo>
                <a:lnTo>
                  <a:pt x="3297262" y="6336405"/>
                </a:lnTo>
                <a:lnTo>
                  <a:pt x="0" y="63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7908884"/>
            <a:ext cx="7210958" cy="312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2521" b="1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JLC BEST Construction OPC</a:t>
            </a:r>
          </a:p>
          <a:p>
            <a:pPr algn="l">
              <a:lnSpc>
                <a:spcPts val="3530"/>
              </a:lnSpc>
            </a:pPr>
            <a:r>
              <a:rPr lang="en-US" sz="2521">
                <a:solidFill>
                  <a:srgbClr val="007744"/>
                </a:solidFill>
                <a:latin typeface="Open Sans"/>
                <a:ea typeface="Open Sans"/>
                <a:cs typeface="Open Sans"/>
                <a:sym typeface="Open Sans"/>
              </a:rPr>
              <a:t>Contact: Julius L. Calimag, PECE</a:t>
            </a:r>
          </a:p>
          <a:p>
            <a:pPr algn="l">
              <a:lnSpc>
                <a:spcPts val="3530"/>
              </a:lnSpc>
            </a:pPr>
            <a:r>
              <a:rPr lang="en-US" sz="2521">
                <a:solidFill>
                  <a:srgbClr val="007744"/>
                </a:solidFill>
                <a:latin typeface="Open Sans"/>
                <a:ea typeface="Open Sans"/>
                <a:cs typeface="Open Sans"/>
                <a:sym typeface="Open Sans"/>
              </a:rPr>
              <a:t>📧 jlcaengineeringserv@gmail.com</a:t>
            </a:r>
          </a:p>
          <a:p>
            <a:pPr algn="l">
              <a:lnSpc>
                <a:spcPts val="3530"/>
              </a:lnSpc>
            </a:pPr>
            <a:r>
              <a:rPr lang="en-US" sz="2521">
                <a:solidFill>
                  <a:srgbClr val="007744"/>
                </a:solidFill>
                <a:latin typeface="Open Sans"/>
                <a:ea typeface="Open Sans"/>
                <a:cs typeface="Open Sans"/>
                <a:sym typeface="Open Sans"/>
              </a:rPr>
              <a:t>📞 +63 917 501 4376</a:t>
            </a:r>
          </a:p>
          <a:p>
            <a:pPr algn="l">
              <a:lnSpc>
                <a:spcPts val="3530"/>
              </a:lnSpc>
            </a:pPr>
            <a:r>
              <a:rPr lang="en-US" sz="2521">
                <a:solidFill>
                  <a:srgbClr val="007744"/>
                </a:solidFill>
                <a:latin typeface="Open Sans"/>
                <a:ea typeface="Open Sans"/>
                <a:cs typeface="Open Sans"/>
                <a:sym typeface="Open Sans"/>
              </a:rPr>
              <a:t>🌐 www.jlcaes.com</a:t>
            </a:r>
          </a:p>
          <a:p>
            <a:pPr algn="l">
              <a:lnSpc>
                <a:spcPts val="3530"/>
              </a:lnSpc>
            </a:pPr>
            <a:endParaRPr lang="en-US" sz="2521">
              <a:solidFill>
                <a:srgbClr val="0077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30"/>
              </a:lnSpc>
            </a:pPr>
            <a:endParaRPr lang="en-US" sz="2521">
              <a:solidFill>
                <a:srgbClr val="0077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28700" y="180305"/>
            <a:ext cx="5666422" cy="1800927"/>
          </a:xfrm>
          <a:custGeom>
            <a:avLst/>
            <a:gdLst/>
            <a:ahLst/>
            <a:cxnLst/>
            <a:rect l="l" t="t" r="r" b="b"/>
            <a:pathLst>
              <a:path w="5666422" h="1800927">
                <a:moveTo>
                  <a:pt x="0" y="0"/>
                </a:moveTo>
                <a:lnTo>
                  <a:pt x="5666422" y="0"/>
                </a:lnTo>
                <a:lnTo>
                  <a:pt x="5666422" y="1800927"/>
                </a:lnTo>
                <a:lnTo>
                  <a:pt x="0" y="180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6670" y="-1040642"/>
            <a:ext cx="5762630" cy="9100167"/>
            <a:chOff x="0" y="0"/>
            <a:chExt cx="635000" cy="1002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1002772"/>
            </a:xfrm>
            <a:custGeom>
              <a:avLst/>
              <a:gdLst/>
              <a:ahLst/>
              <a:cxnLst/>
              <a:rect l="l" t="t" r="r" b="b"/>
              <a:pathLst>
                <a:path w="635000" h="1002772">
                  <a:moveTo>
                    <a:pt x="635000" y="0"/>
                  </a:moveTo>
                  <a:lnTo>
                    <a:pt x="635000" y="888472"/>
                  </a:lnTo>
                  <a:lnTo>
                    <a:pt x="317500" y="1002772"/>
                  </a:lnTo>
                  <a:lnTo>
                    <a:pt x="0" y="888472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5000" cy="926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67970" y="-1040642"/>
            <a:ext cx="5762630" cy="7376167"/>
            <a:chOff x="0" y="0"/>
            <a:chExt cx="6350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blipFill>
              <a:blip r:embed="rId2"/>
              <a:stretch>
                <a:fillRect l="-45880" r="-4588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 flipH="1" flipV="1">
            <a:off x="1988042" y="5919291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4765233" cy="2312833"/>
          </a:xfrm>
          <a:custGeom>
            <a:avLst/>
            <a:gdLst/>
            <a:ahLst/>
            <a:cxnLst/>
            <a:rect l="l" t="t" r="r" b="b"/>
            <a:pathLst>
              <a:path w="4765233" h="2312833">
                <a:moveTo>
                  <a:pt x="0" y="0"/>
                </a:moveTo>
                <a:lnTo>
                  <a:pt x="4765233" y="0"/>
                </a:lnTo>
                <a:lnTo>
                  <a:pt x="4765233" y="2312833"/>
                </a:lnTo>
                <a:lnTo>
                  <a:pt x="0" y="231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1560" y="3693719"/>
            <a:ext cx="8533928" cy="307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the construction arm of 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JLCAES (JLC Auxiliary Engineering Services)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JLC BEST serves as a trusted execution partner in implementing technically-sound and cost-effective engineering designs. The synergy between design and build ensures project </a:t>
            </a:r>
            <a:r>
              <a:rPr lang="en-US" sz="2500" b="1">
                <a:solidFill>
                  <a:srgbClr val="43872B"/>
                </a:solidFill>
                <a:latin typeface="Poppins Bold"/>
                <a:ea typeface="Poppins Bold"/>
                <a:cs typeface="Poppins Bold"/>
                <a:sym typeface="Poppins Bold"/>
              </a:rPr>
              <a:t>consistency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00" b="1">
                <a:solidFill>
                  <a:srgbClr val="43872B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efficiency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</a:t>
            </a:r>
            <a:r>
              <a:rPr lang="en-US" sz="2500" b="1">
                <a:solidFill>
                  <a:srgbClr val="43872B"/>
                </a:solidFill>
                <a:latin typeface="Poppins Bold"/>
                <a:ea typeface="Poppins Bold"/>
                <a:cs typeface="Poppins Bold"/>
                <a:sym typeface="Poppins Bold"/>
              </a:rPr>
              <a:t>compliance with national codes and international standards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1CA21DA2-DB95-D658-D66E-762663F3DF66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6670" y="-1040642"/>
            <a:ext cx="5762630" cy="9100167"/>
            <a:chOff x="0" y="0"/>
            <a:chExt cx="635000" cy="1002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1002772"/>
            </a:xfrm>
            <a:custGeom>
              <a:avLst/>
              <a:gdLst/>
              <a:ahLst/>
              <a:cxnLst/>
              <a:rect l="l" t="t" r="r" b="b"/>
              <a:pathLst>
                <a:path w="635000" h="1002772">
                  <a:moveTo>
                    <a:pt x="635000" y="0"/>
                  </a:moveTo>
                  <a:lnTo>
                    <a:pt x="635000" y="888472"/>
                  </a:lnTo>
                  <a:lnTo>
                    <a:pt x="317500" y="1002772"/>
                  </a:lnTo>
                  <a:lnTo>
                    <a:pt x="0" y="888472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5000" cy="926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67970" y="-1040642"/>
            <a:ext cx="5762630" cy="7376167"/>
            <a:chOff x="0" y="0"/>
            <a:chExt cx="6350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blipFill>
              <a:blip r:embed="rId2"/>
              <a:stretch>
                <a:fillRect l="-45880" r="-4588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 flipH="1" flipV="1">
            <a:off x="1988042" y="5919291"/>
            <a:ext cx="3475027" cy="6678018"/>
          </a:xfrm>
          <a:custGeom>
            <a:avLst/>
            <a:gdLst/>
            <a:ahLst/>
            <a:cxnLst/>
            <a:rect l="l" t="t" r="r" b="b"/>
            <a:pathLst>
              <a:path w="3475027" h="6678018">
                <a:moveTo>
                  <a:pt x="3475026" y="6678018"/>
                </a:moveTo>
                <a:lnTo>
                  <a:pt x="0" y="6678018"/>
                </a:lnTo>
                <a:lnTo>
                  <a:pt x="0" y="0"/>
                </a:lnTo>
                <a:lnTo>
                  <a:pt x="3475026" y="0"/>
                </a:lnTo>
                <a:lnTo>
                  <a:pt x="3475026" y="667801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1560" y="804687"/>
            <a:ext cx="7810462" cy="2482355"/>
          </a:xfrm>
          <a:custGeom>
            <a:avLst/>
            <a:gdLst/>
            <a:ahLst/>
            <a:cxnLst/>
            <a:rect l="l" t="t" r="r" b="b"/>
            <a:pathLst>
              <a:path w="7810462" h="2482355">
                <a:moveTo>
                  <a:pt x="0" y="0"/>
                </a:moveTo>
                <a:lnTo>
                  <a:pt x="7810462" y="0"/>
                </a:lnTo>
                <a:lnTo>
                  <a:pt x="7810462" y="2482355"/>
                </a:lnTo>
                <a:lnTo>
                  <a:pt x="0" y="248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1560" y="3693719"/>
            <a:ext cx="8533928" cy="527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JLC BEST Construction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committed to 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quality, integrity, and innovation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ensuring that each project—whether commercial, industrial, or institutional—is delivered with excellence and aligned with the client’s vision. The company also supports 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Smart Infrastructure and SCADA integration to future-proof facilities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ensure operational reliability.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Driven by a mission to build with purpose and integrity, </a:t>
            </a:r>
            <a:r>
              <a:rPr lang="en-US" sz="25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JLC BEST Construction OPC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continues to grow as a dependable player in the Philippine construction industry.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E29C44FB-AD63-D607-2707-8D8C38EC7556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264820" y="-2074006"/>
            <a:ext cx="4123041" cy="7923319"/>
          </a:xfrm>
          <a:custGeom>
            <a:avLst/>
            <a:gdLst/>
            <a:ahLst/>
            <a:cxnLst/>
            <a:rect l="l" t="t" r="r" b="b"/>
            <a:pathLst>
              <a:path w="4123041" h="7923319">
                <a:moveTo>
                  <a:pt x="0" y="0"/>
                </a:moveTo>
                <a:lnTo>
                  <a:pt x="4123041" y="0"/>
                </a:lnTo>
                <a:lnTo>
                  <a:pt x="4123041" y="7923319"/>
                </a:lnTo>
                <a:lnTo>
                  <a:pt x="0" y="792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1101" y="152902"/>
            <a:ext cx="7030118" cy="958885"/>
            <a:chOff x="0" y="0"/>
            <a:chExt cx="9373491" cy="12785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4652" cy="1278513"/>
            </a:xfrm>
            <a:custGeom>
              <a:avLst/>
              <a:gdLst/>
              <a:ahLst/>
              <a:cxnLst/>
              <a:rect l="l" t="t" r="r" b="b"/>
              <a:pathLst>
                <a:path w="1494652" h="1278513">
                  <a:moveTo>
                    <a:pt x="0" y="0"/>
                  </a:moveTo>
                  <a:lnTo>
                    <a:pt x="1494652" y="0"/>
                  </a:lnTo>
                  <a:lnTo>
                    <a:pt x="1494652" y="1278513"/>
                  </a:lnTo>
                  <a:lnTo>
                    <a:pt x="0" y="1278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361450" y="306987"/>
              <a:ext cx="8012040" cy="754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8"/>
                </a:lnSpc>
              </a:pPr>
              <a:r>
                <a:rPr lang="en-US" sz="4457" b="1" spc="-133">
                  <a:solidFill>
                    <a:srgbClr val="5271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   JULIUS L. CALIMAG (</a:t>
              </a:r>
              <a:r>
                <a:rPr lang="en-US" sz="4457" b="1" spc="-133">
                  <a:solidFill>
                    <a:srgbClr val="007744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JL</a:t>
              </a:r>
              <a:r>
                <a:rPr lang="en-US" sz="4457" b="1" spc="-133">
                  <a:solidFill>
                    <a:srgbClr val="004AAD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C</a:t>
              </a:r>
              <a:r>
                <a:rPr lang="en-US" sz="4457" b="1" spc="-133">
                  <a:solidFill>
                    <a:srgbClr val="5271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)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1101" y="1098663"/>
            <a:ext cx="15840499" cy="9226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STATIC POWER PHILIPPINES, INC. (2009 ~ 2025)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Vice President, Shareholder, Authorized Managing Officer (AMO)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PROFESSIONAL ELECTRONICS ENGINEER (2009 ~ Present)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Consultancy of Auxiliary Systems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ASEAN CERTIFIED ENERGY MANAGER (2023 ~ Present)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ASEAN Certified Energy Manager (CEM) for ASEAN Region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ASEAN CHARTERED PROFESSIONAL ENGINEER (2024 ~ Present)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ASEAN Professional Engineer (ACPE) for ASEAN Region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Philippine Integrated Fire Protection Organization (PIFPO) Makati Chapter (2024 ~Present)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of Trustee 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Brotherhood of Christian Businessmen and Professionals ( BCBP ) Manila (2021 ~ Present)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Governance Team, Family Life Head</a:t>
            </a:r>
          </a:p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Rotary Club Mapua Alumni Manila (2025 ~ Present) Charter Member</a:t>
            </a:r>
          </a:p>
          <a:p>
            <a:pPr algn="l">
              <a:lnSpc>
                <a:spcPts val="3779"/>
              </a:lnSpc>
            </a:pPr>
            <a:endParaRPr lang="en-US" sz="2699" b="1" dirty="0">
              <a:solidFill>
                <a:srgbClr val="00774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77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FUJITSU TEN SOLUTIONS PHILIPPINES, INC. (1999 ~ 2013) 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Established and managed ACE Audio Team for System development Audio for ASEAN market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Quality Assurance, Quality Control, Process Improvement and SCAMPI Leader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Received various Awards including Presidential Awards</a:t>
            </a:r>
          </a:p>
          <a:p>
            <a:pPr marL="582925" lvl="1" indent="-291463" algn="l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Initiated and implemented “Kanban” as Kaizen and became the Best Project and Best Practice</a:t>
            </a:r>
          </a:p>
        </p:txBody>
      </p:sp>
      <p:sp>
        <p:nvSpPr>
          <p:cNvPr id="7" name="Freeform 7"/>
          <p:cNvSpPr/>
          <p:nvPr/>
        </p:nvSpPr>
        <p:spPr>
          <a:xfrm>
            <a:off x="12463574" y="373372"/>
            <a:ext cx="4548183" cy="4548183"/>
          </a:xfrm>
          <a:custGeom>
            <a:avLst/>
            <a:gdLst/>
            <a:ahLst/>
            <a:cxnLst/>
            <a:rect l="l" t="t" r="r" b="b"/>
            <a:pathLst>
              <a:path w="4548183" h="4548183">
                <a:moveTo>
                  <a:pt x="0" y="0"/>
                </a:moveTo>
                <a:lnTo>
                  <a:pt x="4548182" y="0"/>
                </a:lnTo>
                <a:lnTo>
                  <a:pt x="4548182" y="4548182"/>
                </a:lnTo>
                <a:lnTo>
                  <a:pt x="0" y="4548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90575"/>
            <a:ext cx="4604197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VISION &amp;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5157" y="790575"/>
            <a:ext cx="4400816" cy="14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6758" y="2538094"/>
            <a:ext cx="16136514" cy="6549039"/>
            <a:chOff x="0" y="0"/>
            <a:chExt cx="4249946" cy="1724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9946" cy="1724850"/>
            </a:xfrm>
            <a:custGeom>
              <a:avLst/>
              <a:gdLst/>
              <a:ahLst/>
              <a:cxnLst/>
              <a:rect l="l" t="t" r="r" b="b"/>
              <a:pathLst>
                <a:path w="4249946" h="1724850">
                  <a:moveTo>
                    <a:pt x="0" y="0"/>
                  </a:moveTo>
                  <a:lnTo>
                    <a:pt x="4249946" y="0"/>
                  </a:lnTo>
                  <a:lnTo>
                    <a:pt x="4249946" y="1724850"/>
                  </a:lnTo>
                  <a:lnTo>
                    <a:pt x="0" y="172485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49946" cy="176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864526"/>
            <a:ext cx="3196354" cy="865744"/>
            <a:chOff x="0" y="0"/>
            <a:chExt cx="841838" cy="228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1838" cy="228015"/>
            </a:xfrm>
            <a:custGeom>
              <a:avLst/>
              <a:gdLst/>
              <a:ahLst/>
              <a:cxnLst/>
              <a:rect l="l" t="t" r="r" b="b"/>
              <a:pathLst>
                <a:path w="841838" h="228015">
                  <a:moveTo>
                    <a:pt x="0" y="0"/>
                  </a:moveTo>
                  <a:lnTo>
                    <a:pt x="841838" y="0"/>
                  </a:lnTo>
                  <a:lnTo>
                    <a:pt x="841838" y="228015"/>
                  </a:lnTo>
                  <a:lnTo>
                    <a:pt x="0" y="228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41838" cy="26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38674" y="4081871"/>
            <a:ext cx="14820626" cy="4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2035,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JLC BEST Construction Opc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envisions becom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 a </a:t>
            </a:r>
            <a:r>
              <a:rPr lang="en-US" sz="2500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top-tier engineering and construction company, known for smart, sustainable, and integrated building solutions.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Ou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go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i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to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tr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sfo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mation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industry by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integrating IoT-enabled systems, AI-driven engineering designs, and green construction technologies,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ensuring that every project we deliver is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energy-efficient, disaster-resilient, and adaptable to future innovations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aim to expand our impact by collaborating with global industry leaders, investing in renewable energy solutions, and fostering a culture of continuous im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provement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—build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5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innovation, sustainability, and engineering excellence.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1236" y="2983073"/>
            <a:ext cx="2913818" cy="5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9EB904AB-E573-B935-968C-94A5C5138456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90575"/>
            <a:ext cx="4604197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VISION &amp;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5157" y="790575"/>
            <a:ext cx="4400816" cy="14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6758" y="2538094"/>
            <a:ext cx="16136514" cy="6549039"/>
            <a:chOff x="0" y="0"/>
            <a:chExt cx="4249946" cy="17248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49946" cy="1724850"/>
            </a:xfrm>
            <a:custGeom>
              <a:avLst/>
              <a:gdLst/>
              <a:ahLst/>
              <a:cxnLst/>
              <a:rect l="l" t="t" r="r" b="b"/>
              <a:pathLst>
                <a:path w="4249946" h="1724850">
                  <a:moveTo>
                    <a:pt x="0" y="0"/>
                  </a:moveTo>
                  <a:lnTo>
                    <a:pt x="4249946" y="0"/>
                  </a:lnTo>
                  <a:lnTo>
                    <a:pt x="4249946" y="1724850"/>
                  </a:lnTo>
                  <a:lnTo>
                    <a:pt x="0" y="1724850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49946" cy="176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864526"/>
            <a:ext cx="3196354" cy="865744"/>
            <a:chOff x="0" y="0"/>
            <a:chExt cx="841838" cy="2280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1838" cy="228015"/>
            </a:xfrm>
            <a:custGeom>
              <a:avLst/>
              <a:gdLst/>
              <a:ahLst/>
              <a:cxnLst/>
              <a:rect l="l" t="t" r="r" b="b"/>
              <a:pathLst>
                <a:path w="841838" h="228015">
                  <a:moveTo>
                    <a:pt x="0" y="0"/>
                  </a:moveTo>
                  <a:lnTo>
                    <a:pt x="841838" y="0"/>
                  </a:lnTo>
                  <a:lnTo>
                    <a:pt x="841838" y="228015"/>
                  </a:lnTo>
                  <a:lnTo>
                    <a:pt x="0" y="228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41838" cy="26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38674" y="4081871"/>
            <a:ext cx="14820626" cy="527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 JLC BEST Construction Opc, our mission is to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design, build, and deliver future-ready engineering and construction solutions</a:t>
            </a: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seamlessly integrate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mechanical, electrical, plumbing, and sanitary (MEPS) systems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</a:t>
            </a:r>
            <a:r>
              <a:rPr lang="en-US" sz="2500" b="1" i="1" u="sng">
                <a:solidFill>
                  <a:srgbClr val="004AA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advanced auxiliary services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We are committed to providing safe, sustainable, and technologically innovative solutions that meet international standards, ensuring efficiency, durability, and environmental responsibility.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2030, we aim to be a recognized leader in design-build solutions, setting benchmarks for quality, reliability, and smart engineering practices in the construction industry. Through continuous </a:t>
            </a:r>
            <a:r>
              <a:rPr lang="en-US" sz="2500" b="1" u="sng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 development, strategic partnerships, and cutting-edge technology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we strive to empower businesses, industries, and communities with infrastructures that stand the test of time.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1236" y="2983073"/>
            <a:ext cx="2913818" cy="5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01847" y="9096659"/>
            <a:ext cx="813827" cy="696142"/>
          </a:xfrm>
          <a:custGeom>
            <a:avLst/>
            <a:gdLst/>
            <a:ahLst/>
            <a:cxnLst/>
            <a:rect l="l" t="t" r="r" b="b"/>
            <a:pathLst>
              <a:path w="813827" h="696142">
                <a:moveTo>
                  <a:pt x="0" y="0"/>
                </a:moveTo>
                <a:lnTo>
                  <a:pt x="813827" y="0"/>
                </a:lnTo>
                <a:lnTo>
                  <a:pt x="813827" y="696141"/>
                </a:lnTo>
                <a:lnTo>
                  <a:pt x="0" y="69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EDB1AC1F-7588-A6B9-30C0-710F790B1FB9}"/>
              </a:ext>
            </a:extLst>
          </p:cNvPr>
          <p:cNvSpPr txBox="1"/>
          <p:nvPr/>
        </p:nvSpPr>
        <p:spPr>
          <a:xfrm>
            <a:off x="383880" y="9775541"/>
            <a:ext cx="1749719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28729"/>
                </a:solidFill>
                <a:latin typeface="Canva Sans"/>
                <a:ea typeface="Canva Sans"/>
                <a:cs typeface="Canva Sans"/>
                <a:sym typeface="Canva Sans"/>
              </a:rPr>
              <a:t>www.jlcaes.com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9109" y="0"/>
            <a:ext cx="10288891" cy="4596721"/>
            <a:chOff x="0" y="0"/>
            <a:chExt cx="1594018" cy="712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4018" cy="712152"/>
            </a:xfrm>
            <a:custGeom>
              <a:avLst/>
              <a:gdLst/>
              <a:ahLst/>
              <a:cxnLst/>
              <a:rect l="l" t="t" r="r" b="b"/>
              <a:pathLst>
                <a:path w="1594018" h="712152">
                  <a:moveTo>
                    <a:pt x="0" y="0"/>
                  </a:moveTo>
                  <a:lnTo>
                    <a:pt x="1594018" y="0"/>
                  </a:lnTo>
                  <a:lnTo>
                    <a:pt x="1594018" y="712152"/>
                  </a:lnTo>
                  <a:lnTo>
                    <a:pt x="0" y="712152"/>
                  </a:lnTo>
                  <a:close/>
                </a:path>
              </a:pathLst>
            </a:custGeom>
            <a:blipFill>
              <a:blip r:embed="rId2"/>
              <a:stretch>
                <a:fillRect t="-20059" b="-478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551346"/>
            <a:ext cx="8467222" cy="7735654"/>
            <a:chOff x="0" y="0"/>
            <a:chExt cx="2230050" cy="2037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0050" cy="2037374"/>
            </a:xfrm>
            <a:custGeom>
              <a:avLst/>
              <a:gdLst/>
              <a:ahLst/>
              <a:cxnLst/>
              <a:rect l="l" t="t" r="r" b="b"/>
              <a:pathLst>
                <a:path w="2230050" h="2037374">
                  <a:moveTo>
                    <a:pt x="0" y="0"/>
                  </a:moveTo>
                  <a:lnTo>
                    <a:pt x="2230050" y="0"/>
                  </a:lnTo>
                  <a:lnTo>
                    <a:pt x="2230050" y="2037374"/>
                  </a:lnTo>
                  <a:lnTo>
                    <a:pt x="0" y="2037374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30050" cy="207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18288000" cy="1269660"/>
            <a:chOff x="0" y="0"/>
            <a:chExt cx="4816593" cy="334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34396"/>
            </a:xfrm>
            <a:custGeom>
              <a:avLst/>
              <a:gdLst/>
              <a:ahLst/>
              <a:cxnLst/>
              <a:rect l="l" t="t" r="r" b="b"/>
              <a:pathLst>
                <a:path w="4816592" h="334396">
                  <a:moveTo>
                    <a:pt x="0" y="0"/>
                  </a:moveTo>
                  <a:lnTo>
                    <a:pt x="4816592" y="0"/>
                  </a:lnTo>
                  <a:lnTo>
                    <a:pt x="4816592" y="334396"/>
                  </a:lnTo>
                  <a:lnTo>
                    <a:pt x="0" y="334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37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4520933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AUXILIARY DESIGN &amp; BUILD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655" y="2599648"/>
            <a:ext cx="7985412" cy="747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Fire Detection and Alarm System (FDAS)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Telephone and Data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Fiber to the Home (FTTH)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Fiber to the Antenna (FTTA)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Fiber to the Node (FTTN)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Fiber to the Building (FTTB)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 Cabling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CATV System/MATV System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Paging and Background Music System (PABM)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Nurse Call System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Panic Alarm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Door Monitoring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365819" y="4688962"/>
            <a:ext cx="9922181" cy="7735654"/>
            <a:chOff x="0" y="0"/>
            <a:chExt cx="2613249" cy="20373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13249" cy="2037374"/>
            </a:xfrm>
            <a:custGeom>
              <a:avLst/>
              <a:gdLst/>
              <a:ahLst/>
              <a:cxnLst/>
              <a:rect l="l" t="t" r="r" b="b"/>
              <a:pathLst>
                <a:path w="2613249" h="2037374">
                  <a:moveTo>
                    <a:pt x="0" y="0"/>
                  </a:moveTo>
                  <a:lnTo>
                    <a:pt x="2613249" y="0"/>
                  </a:lnTo>
                  <a:lnTo>
                    <a:pt x="2613249" y="2037374"/>
                  </a:lnTo>
                  <a:lnTo>
                    <a:pt x="0" y="2037374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13249" cy="207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917106" y="4727740"/>
            <a:ext cx="10376696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Watchman Tour System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CCTV Surveillance System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Intercom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Accelerograph System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Wireless Data System (PICOCELL)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WI-FI SYSTEM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Building Automation System (BAS) / Building Monitoring System (BMS)</a:t>
            </a:r>
          </a:p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SCADA (Automation)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9109" y="0"/>
            <a:ext cx="10288891" cy="4596721"/>
            <a:chOff x="0" y="0"/>
            <a:chExt cx="1594018" cy="712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4018" cy="712152"/>
            </a:xfrm>
            <a:custGeom>
              <a:avLst/>
              <a:gdLst/>
              <a:ahLst/>
              <a:cxnLst/>
              <a:rect l="l" t="t" r="r" b="b"/>
              <a:pathLst>
                <a:path w="1594018" h="712152">
                  <a:moveTo>
                    <a:pt x="0" y="0"/>
                  </a:moveTo>
                  <a:lnTo>
                    <a:pt x="1594018" y="0"/>
                  </a:lnTo>
                  <a:lnTo>
                    <a:pt x="1594018" y="712152"/>
                  </a:lnTo>
                  <a:lnTo>
                    <a:pt x="0" y="712152"/>
                  </a:lnTo>
                  <a:close/>
                </a:path>
              </a:pathLst>
            </a:custGeom>
            <a:blipFill>
              <a:blip r:embed="rId2"/>
              <a:stretch>
                <a:fillRect t="-20059" b="-478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551346"/>
            <a:ext cx="10650371" cy="7735654"/>
            <a:chOff x="0" y="0"/>
            <a:chExt cx="2805036" cy="20373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5036" cy="2037374"/>
            </a:xfrm>
            <a:custGeom>
              <a:avLst/>
              <a:gdLst/>
              <a:ahLst/>
              <a:cxnLst/>
              <a:rect l="l" t="t" r="r" b="b"/>
              <a:pathLst>
                <a:path w="2805036" h="2037374">
                  <a:moveTo>
                    <a:pt x="0" y="0"/>
                  </a:moveTo>
                  <a:lnTo>
                    <a:pt x="2805036" y="0"/>
                  </a:lnTo>
                  <a:lnTo>
                    <a:pt x="2805036" y="2037374"/>
                  </a:lnTo>
                  <a:lnTo>
                    <a:pt x="0" y="2037374"/>
                  </a:lnTo>
                  <a:close/>
                </a:path>
              </a:pathLst>
            </a:custGeom>
            <a:solidFill>
              <a:srgbClr val="0077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5036" cy="207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18288000" cy="1269660"/>
            <a:chOff x="0" y="0"/>
            <a:chExt cx="4816593" cy="3343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334396"/>
            </a:xfrm>
            <a:custGeom>
              <a:avLst/>
              <a:gdLst/>
              <a:ahLst/>
              <a:cxnLst/>
              <a:rect l="l" t="t" r="r" b="b"/>
              <a:pathLst>
                <a:path w="4816592" h="334396">
                  <a:moveTo>
                    <a:pt x="0" y="0"/>
                  </a:moveTo>
                  <a:lnTo>
                    <a:pt x="4816592" y="0"/>
                  </a:lnTo>
                  <a:lnTo>
                    <a:pt x="4816592" y="334396"/>
                  </a:lnTo>
                  <a:lnTo>
                    <a:pt x="0" y="3343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372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00100"/>
            <a:ext cx="16566308" cy="144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 b="1">
                <a:solidFill>
                  <a:srgbClr val="007744"/>
                </a:solidFill>
                <a:latin typeface="Poppins Bold"/>
                <a:ea typeface="Poppins Bold"/>
                <a:cs typeface="Poppins Bold"/>
                <a:sym typeface="Poppins Bold"/>
              </a:rPr>
              <a:t>ENGINEERING DESIGN &amp; BUILD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150" y="2780621"/>
            <a:ext cx="10044334" cy="694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 in partnership with established MEPFS consultants and contractors)</a:t>
            </a:r>
          </a:p>
          <a:p>
            <a:pPr algn="l">
              <a:lnSpc>
                <a:spcPts val="4200"/>
              </a:lnSpc>
            </a:pPr>
            <a:r>
              <a:rPr lang="en-US" sz="3000" b="1" u="sng" spc="-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Electrical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Electrical Interior and Exterior Lighting Design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and System Design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Industrial building design and engineering</a:t>
            </a:r>
          </a:p>
          <a:p>
            <a:pPr algn="l">
              <a:lnSpc>
                <a:spcPts val="4200"/>
              </a:lnSpc>
            </a:pPr>
            <a:r>
              <a:rPr lang="en-US" sz="3000" b="1" u="sng" spc="-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Mechanical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Air Conditioning and Ventilation Systems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Generator Set System Design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Water Supply Distribution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Sanitary and Storm Drainage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Fire Protection System</a:t>
            </a:r>
          </a:p>
          <a:p>
            <a:pPr marL="647711" lvl="1" indent="-323856" algn="l">
              <a:lnSpc>
                <a:spcPts val="4200"/>
              </a:lnSpc>
              <a:buFont typeface="Arial"/>
              <a:buChar char="•"/>
            </a:pPr>
            <a:r>
              <a:rPr lang="en-US" sz="3000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Gas / Piping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1854</Words>
  <Application>Microsoft Office PowerPoint</Application>
  <PresentationFormat>Custom</PresentationFormat>
  <Paragraphs>286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Canva Sans</vt:lpstr>
      <vt:lpstr>Poppins Bold Italics</vt:lpstr>
      <vt:lpstr>Poppins</vt:lpstr>
      <vt:lpstr>Poppins Bold</vt:lpstr>
      <vt:lpstr>Open Sans</vt:lpstr>
      <vt:lpstr>Arial</vt:lpstr>
      <vt:lpstr>Open Sans Bold</vt:lpstr>
      <vt:lpstr>Bebas Neue</vt:lpstr>
      <vt:lpstr>Barlow Condensed Semi-Bold</vt:lpstr>
      <vt:lpstr>Bebas Neue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JLC BEST Construction OPC  (Hospital)</dc:title>
  <dc:creator>Admin</dc:creator>
  <cp:lastModifiedBy>Louisito De Guzman</cp:lastModifiedBy>
  <cp:revision>5</cp:revision>
  <dcterms:created xsi:type="dcterms:W3CDTF">2006-08-16T00:00:00Z</dcterms:created>
  <dcterms:modified xsi:type="dcterms:W3CDTF">2025-10-27T00:58:48Z</dcterms:modified>
  <dc:identifier>DAGxIwATrTM</dc:identifier>
</cp:coreProperties>
</file>